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55"/>
  </p:notesMasterIdLst>
  <p:sldIdLst>
    <p:sldId id="256" r:id="rId2"/>
    <p:sldId id="257" r:id="rId3"/>
    <p:sldId id="258" r:id="rId4"/>
    <p:sldId id="262" r:id="rId5"/>
    <p:sldId id="261" r:id="rId6"/>
    <p:sldId id="263" r:id="rId7"/>
    <p:sldId id="264" r:id="rId8"/>
    <p:sldId id="265" r:id="rId9"/>
    <p:sldId id="266" r:id="rId10"/>
    <p:sldId id="267" r:id="rId11"/>
    <p:sldId id="268" r:id="rId12"/>
    <p:sldId id="269" r:id="rId13"/>
    <p:sldId id="270" r:id="rId14"/>
    <p:sldId id="271" r:id="rId15"/>
    <p:sldId id="272" r:id="rId16"/>
    <p:sldId id="276" r:id="rId17"/>
    <p:sldId id="277" r:id="rId18"/>
    <p:sldId id="278" r:id="rId19"/>
    <p:sldId id="279" r:id="rId20"/>
    <p:sldId id="312" r:id="rId21"/>
    <p:sldId id="308" r:id="rId22"/>
    <p:sldId id="309" r:id="rId23"/>
    <p:sldId id="310" r:id="rId24"/>
    <p:sldId id="311" r:id="rId25"/>
    <p:sldId id="313"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9" r:id="rId43"/>
    <p:sldId id="296" r:id="rId44"/>
    <p:sldId id="297" r:id="rId45"/>
    <p:sldId id="300" r:id="rId46"/>
    <p:sldId id="301" r:id="rId47"/>
    <p:sldId id="302" r:id="rId48"/>
    <p:sldId id="303" r:id="rId49"/>
    <p:sldId id="304" r:id="rId50"/>
    <p:sldId id="305" r:id="rId51"/>
    <p:sldId id="306" r:id="rId52"/>
    <p:sldId id="298" r:id="rId53"/>
    <p:sldId id="307"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5807"/>
  </p:normalViewPr>
  <p:slideViewPr>
    <p:cSldViewPr snapToGrid="0">
      <p:cViewPr varScale="1">
        <p:scale>
          <a:sx n="106" d="100"/>
          <a:sy n="106" d="100"/>
        </p:scale>
        <p:origin x="79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turo Bianco" userId="119967bb2da43cd1" providerId="LiveId" clId="{2C43398B-D890-4B42-B5F3-4F7484FF12A5}"/>
    <pc:docChg chg="custSel addSld modSld">
      <pc:chgData name="Arturo Bianco" userId="119967bb2da43cd1" providerId="LiveId" clId="{2C43398B-D890-4B42-B5F3-4F7484FF12A5}" dt="2023-11-21T21:56:29.472" v="968" actId="255"/>
      <pc:docMkLst>
        <pc:docMk/>
      </pc:docMkLst>
      <pc:sldChg chg="modSp new mod">
        <pc:chgData name="Arturo Bianco" userId="119967bb2da43cd1" providerId="LiveId" clId="{2C43398B-D890-4B42-B5F3-4F7484FF12A5}" dt="2023-11-21T21:47:56.905" v="776" actId="20577"/>
        <pc:sldMkLst>
          <pc:docMk/>
          <pc:sldMk cId="269175539" sldId="309"/>
        </pc:sldMkLst>
        <pc:spChg chg="mod">
          <ac:chgData name="Arturo Bianco" userId="119967bb2da43cd1" providerId="LiveId" clId="{2C43398B-D890-4B42-B5F3-4F7484FF12A5}" dt="2023-11-21T21:47:56.905" v="776" actId="20577"/>
          <ac:spMkLst>
            <pc:docMk/>
            <pc:sldMk cId="269175539" sldId="309"/>
            <ac:spMk id="2" creationId="{A79DD2FA-9311-E5B1-DC2F-7D7B8570833D}"/>
          </ac:spMkLst>
        </pc:spChg>
        <pc:spChg chg="mod">
          <ac:chgData name="Arturo Bianco" userId="119967bb2da43cd1" providerId="LiveId" clId="{2C43398B-D890-4B42-B5F3-4F7484FF12A5}" dt="2023-11-21T21:42:02.218" v="529" actId="20577"/>
          <ac:spMkLst>
            <pc:docMk/>
            <pc:sldMk cId="269175539" sldId="309"/>
            <ac:spMk id="3" creationId="{FDDAC602-BCDE-3A30-C806-37B9DEA3BB02}"/>
          </ac:spMkLst>
        </pc:spChg>
      </pc:sldChg>
      <pc:sldChg chg="modSp new mod">
        <pc:chgData name="Arturo Bianco" userId="119967bb2da43cd1" providerId="LiveId" clId="{2C43398B-D890-4B42-B5F3-4F7484FF12A5}" dt="2023-11-21T21:42:40.897" v="613" actId="20577"/>
        <pc:sldMkLst>
          <pc:docMk/>
          <pc:sldMk cId="2376545631" sldId="310"/>
        </pc:sldMkLst>
        <pc:spChg chg="mod">
          <ac:chgData name="Arturo Bianco" userId="119967bb2da43cd1" providerId="LiveId" clId="{2C43398B-D890-4B42-B5F3-4F7484FF12A5}" dt="2023-11-21T21:37:40.404" v="139" actId="20577"/>
          <ac:spMkLst>
            <pc:docMk/>
            <pc:sldMk cId="2376545631" sldId="310"/>
            <ac:spMk id="2" creationId="{AA502136-D9CA-13FF-7153-91EE69F10AFC}"/>
          </ac:spMkLst>
        </pc:spChg>
        <pc:spChg chg="mod">
          <ac:chgData name="Arturo Bianco" userId="119967bb2da43cd1" providerId="LiveId" clId="{2C43398B-D890-4B42-B5F3-4F7484FF12A5}" dt="2023-11-21T21:42:40.897" v="613" actId="20577"/>
          <ac:spMkLst>
            <pc:docMk/>
            <pc:sldMk cId="2376545631" sldId="310"/>
            <ac:spMk id="3" creationId="{124F8B02-F923-A5DA-34D5-D37485793C58}"/>
          </ac:spMkLst>
        </pc:spChg>
      </pc:sldChg>
      <pc:sldChg chg="modSp new mod">
        <pc:chgData name="Arturo Bianco" userId="119967bb2da43cd1" providerId="LiveId" clId="{2C43398B-D890-4B42-B5F3-4F7484FF12A5}" dt="2023-11-21T21:44:45.514" v="745" actId="20577"/>
        <pc:sldMkLst>
          <pc:docMk/>
          <pc:sldMk cId="148777233" sldId="311"/>
        </pc:sldMkLst>
        <pc:spChg chg="mod">
          <ac:chgData name="Arturo Bianco" userId="119967bb2da43cd1" providerId="LiveId" clId="{2C43398B-D890-4B42-B5F3-4F7484FF12A5}" dt="2023-11-21T21:41:12.449" v="387" actId="20577"/>
          <ac:spMkLst>
            <pc:docMk/>
            <pc:sldMk cId="148777233" sldId="311"/>
            <ac:spMk id="2" creationId="{0C40F82A-F622-2612-412C-5326E07F46EC}"/>
          </ac:spMkLst>
        </pc:spChg>
        <pc:spChg chg="mod">
          <ac:chgData name="Arturo Bianco" userId="119967bb2da43cd1" providerId="LiveId" clId="{2C43398B-D890-4B42-B5F3-4F7484FF12A5}" dt="2023-11-21T21:44:45.514" v="745" actId="20577"/>
          <ac:spMkLst>
            <pc:docMk/>
            <pc:sldMk cId="148777233" sldId="311"/>
            <ac:spMk id="3" creationId="{E870CAA4-66FC-7341-6E84-E41F16CAAC62}"/>
          </ac:spMkLst>
        </pc:spChg>
      </pc:sldChg>
      <pc:sldChg chg="modSp new mod">
        <pc:chgData name="Arturo Bianco" userId="119967bb2da43cd1" providerId="LiveId" clId="{2C43398B-D890-4B42-B5F3-4F7484FF12A5}" dt="2023-11-21T21:50:49.055" v="831" actId="20577"/>
        <pc:sldMkLst>
          <pc:docMk/>
          <pc:sldMk cId="2310432298" sldId="312"/>
        </pc:sldMkLst>
        <pc:spChg chg="mod">
          <ac:chgData name="Arturo Bianco" userId="119967bb2da43cd1" providerId="LiveId" clId="{2C43398B-D890-4B42-B5F3-4F7484FF12A5}" dt="2023-11-21T21:48:15.040" v="788" actId="20577"/>
          <ac:spMkLst>
            <pc:docMk/>
            <pc:sldMk cId="2310432298" sldId="312"/>
            <ac:spMk id="2" creationId="{BD091232-4118-F075-2D03-B9DF87166CAB}"/>
          </ac:spMkLst>
        </pc:spChg>
        <pc:spChg chg="mod">
          <ac:chgData name="Arturo Bianco" userId="119967bb2da43cd1" providerId="LiveId" clId="{2C43398B-D890-4B42-B5F3-4F7484FF12A5}" dt="2023-11-21T21:50:49.055" v="831" actId="20577"/>
          <ac:spMkLst>
            <pc:docMk/>
            <pc:sldMk cId="2310432298" sldId="312"/>
            <ac:spMk id="3" creationId="{86B9A03A-1928-0D62-93D4-B01EB7D2F77B}"/>
          </ac:spMkLst>
        </pc:spChg>
      </pc:sldChg>
      <pc:sldChg chg="modSp new mod">
        <pc:chgData name="Arturo Bianco" userId="119967bb2da43cd1" providerId="LiveId" clId="{2C43398B-D890-4B42-B5F3-4F7484FF12A5}" dt="2023-11-21T21:56:29.472" v="968" actId="255"/>
        <pc:sldMkLst>
          <pc:docMk/>
          <pc:sldMk cId="2241156927" sldId="313"/>
        </pc:sldMkLst>
        <pc:spChg chg="mod">
          <ac:chgData name="Arturo Bianco" userId="119967bb2da43cd1" providerId="LiveId" clId="{2C43398B-D890-4B42-B5F3-4F7484FF12A5}" dt="2023-11-21T21:54:43.628" v="922" actId="20577"/>
          <ac:spMkLst>
            <pc:docMk/>
            <pc:sldMk cId="2241156927" sldId="313"/>
            <ac:spMk id="2" creationId="{8DB0824D-BD5C-A123-7B4C-61FC91A9B335}"/>
          </ac:spMkLst>
        </pc:spChg>
        <pc:spChg chg="mod">
          <ac:chgData name="Arturo Bianco" userId="119967bb2da43cd1" providerId="LiveId" clId="{2C43398B-D890-4B42-B5F3-4F7484FF12A5}" dt="2023-11-21T21:56:29.472" v="968" actId="255"/>
          <ac:spMkLst>
            <pc:docMk/>
            <pc:sldMk cId="2241156927" sldId="313"/>
            <ac:spMk id="3" creationId="{BA982EB5-2A58-8EEF-80A3-B1D899B92DB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13C99B-D5E2-3B49-91D3-D8937706B15E}" type="datetimeFigureOut">
              <a:rPr lang="it-IT" smtClean="0"/>
              <a:t>21/11/23</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9DE57C-2485-A843-A67E-BBB3B964A8B9}" type="slidenum">
              <a:rPr lang="it-IT" smtClean="0"/>
              <a:t>‹N›</a:t>
            </a:fld>
            <a:endParaRPr lang="it-IT"/>
          </a:p>
        </p:txBody>
      </p:sp>
    </p:spTree>
    <p:extLst>
      <p:ext uri="{BB962C8B-B14F-4D97-AF65-F5344CB8AC3E}">
        <p14:creationId xmlns:p14="http://schemas.microsoft.com/office/powerpoint/2010/main" val="3968751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BF60152-D52E-C648-B848-D27EFD490509}" type="datetime1">
              <a:rPr lang="it-IT" smtClean="0"/>
              <a:t>21/11/23</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B8EB579-8320-BB45-8E6E-4D3E92DAC78C}" type="datetime1">
              <a:rPr lang="it-IT" smtClean="0"/>
              <a:t>21/11/23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8F9A805B-C73F-D649-A396-6BB211C20CDE}" type="datetime1">
              <a:rPr lang="it-IT" smtClean="0"/>
              <a:t>21/11/23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27583B4-2359-2847-9B54-A3C00702FA78}" type="datetime1">
              <a:rPr lang="it-IT" smtClean="0"/>
              <a:t>21/11/23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447191" y="2824269"/>
            <a:ext cx="4645152" cy="264445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412362" y="2821491"/>
            <a:ext cx="4645152" cy="263737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BDF05D5-CE70-D447-94EC-A8EEEB3C3415}" type="datetime1">
              <a:rPr lang="it-IT" smtClean="0"/>
              <a:t>21/11/23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2BA53DC1-FE29-8145-9F96-49019E481CEE}" type="datetime1">
              <a:rPr lang="it-IT" smtClean="0"/>
              <a:t>21/11/23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A9B535-7B3D-114A-B196-014ECB546F22}" type="datetime1">
              <a:rPr lang="it-IT" smtClean="0"/>
              <a:t>21/11/23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D9E7E173-0309-7648-9B06-87D21249D020}" type="datetime1">
              <a:rPr lang="it-IT" smtClean="0"/>
              <a:t>21/11/23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5A7D889-B823-B34A-B277-1A4AAA34100D}" type="datetime1">
              <a:rPr lang="it-IT" smtClean="0"/>
              <a:t>21/11/23</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173DEAF-FEEA-C841-B5AB-F6F8C2627B15}" type="datetime1">
              <a:rPr lang="it-IT" smtClean="0"/>
              <a:t>21/11/23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A9BD824-AA97-3846-BEC9-1668D5145C75}" type="datetime1">
              <a:rPr lang="it-IT" smtClean="0"/>
              <a:t>21/11/23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6BFA86B-168B-1C41-A630-DE31FA06BB54}" type="datetime1">
              <a:rPr lang="it-IT" smtClean="0"/>
              <a:t>21/11/23</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sistema-bdi.it/cgi-bin/GetDoc.exe?bdinr=21&amp;docnr=104882&amp;stato=srch&amp;zoned=&amp;history=none#_ftn5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C34B81-9728-6360-E78B-0EC8BF2039D5}"/>
              </a:ext>
            </a:extLst>
          </p:cNvPr>
          <p:cNvSpPr>
            <a:spLocks noGrp="1"/>
          </p:cNvSpPr>
          <p:nvPr>
            <p:ph type="ctrTitle"/>
          </p:nvPr>
        </p:nvSpPr>
        <p:spPr/>
        <p:txBody>
          <a:bodyPr>
            <a:normAutofit fontScale="90000"/>
          </a:bodyPr>
          <a:lstStyle/>
          <a:p>
            <a:r>
              <a:rPr lang="it-IT"/>
              <a:t>LE assunzioni ED I CONCORSI: </a:t>
            </a:r>
            <a:r>
              <a:rPr lang="it-IT" dirty="0"/>
              <a:t>le novità del 2023</a:t>
            </a:r>
          </a:p>
        </p:txBody>
      </p:sp>
      <p:sp>
        <p:nvSpPr>
          <p:cNvPr id="3" name="Sottotitolo 2">
            <a:extLst>
              <a:ext uri="{FF2B5EF4-FFF2-40B4-BE49-F238E27FC236}">
                <a16:creationId xmlns:a16="http://schemas.microsoft.com/office/drawing/2014/main" id="{1E229F14-2FDE-20F2-B623-9485E16969DD}"/>
              </a:ext>
            </a:extLst>
          </p:cNvPr>
          <p:cNvSpPr>
            <a:spLocks noGrp="1"/>
          </p:cNvSpPr>
          <p:nvPr>
            <p:ph type="subTitle" idx="1"/>
          </p:nvPr>
        </p:nvSpPr>
        <p:spPr/>
        <p:txBody>
          <a:bodyPr/>
          <a:lstStyle/>
          <a:p>
            <a:r>
              <a:rPr lang="it-IT" dirty="0"/>
              <a:t>Materiale didattico del Dott.  Arturo bianco</a:t>
            </a:r>
          </a:p>
        </p:txBody>
      </p:sp>
      <p:sp>
        <p:nvSpPr>
          <p:cNvPr id="4" name="Segnaposto piè di pagina 3">
            <a:extLst>
              <a:ext uri="{FF2B5EF4-FFF2-40B4-BE49-F238E27FC236}">
                <a16:creationId xmlns:a16="http://schemas.microsoft.com/office/drawing/2014/main" id="{0E9EEF86-FD46-AA1D-7EA4-534153BE62B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D21231B-F6B1-CBA6-D20F-05C2B6ED1E75}"/>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1954022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B9AE46-4C11-111C-A145-68F4DC7CEB4D}"/>
              </a:ext>
            </a:extLst>
          </p:cNvPr>
          <p:cNvSpPr>
            <a:spLocks noGrp="1"/>
          </p:cNvSpPr>
          <p:nvPr>
            <p:ph type="title"/>
          </p:nvPr>
        </p:nvSpPr>
        <p:spPr/>
        <p:txBody>
          <a:bodyPr/>
          <a:lstStyle/>
          <a:p>
            <a:r>
              <a:rPr lang="it-IT" dirty="0"/>
              <a:t>Dott.  Arturo Bianco</a:t>
            </a:r>
          </a:p>
        </p:txBody>
      </p:sp>
      <p:sp>
        <p:nvSpPr>
          <p:cNvPr id="3" name="Segnaposto contenuto 2">
            <a:extLst>
              <a:ext uri="{FF2B5EF4-FFF2-40B4-BE49-F238E27FC236}">
                <a16:creationId xmlns:a16="http://schemas.microsoft.com/office/drawing/2014/main" id="{1D876FB5-6D15-32B8-0C07-D5A6B8C88BE7}"/>
              </a:ext>
            </a:extLst>
          </p:cNvPr>
          <p:cNvSpPr>
            <a:spLocks noGrp="1"/>
          </p:cNvSpPr>
          <p:nvPr>
            <p:ph idx="1"/>
          </p:nvPr>
        </p:nvSpPr>
        <p:spPr/>
        <p:txBody>
          <a:bodyPr>
            <a:normAutofit fontScale="77500" lnSpcReduction="20000"/>
          </a:bodyPr>
          <a:lstStyle/>
          <a:p>
            <a:r>
              <a:rPr lang="it-IT" altLang="it-IT" dirty="0">
                <a:ea typeface="ＭＳ Ｐゴシック" charset="-128"/>
              </a:rPr>
              <a:t>Esperto gestione delle risorse umane, consulente amministrazioni pubbliche</a:t>
            </a:r>
            <a:br>
              <a:rPr lang="it-IT" altLang="it-IT" dirty="0">
                <a:ea typeface="ＭＳ Ｐゴシック" charset="-128"/>
              </a:rPr>
            </a:br>
            <a:r>
              <a:rPr lang="it-IT" altLang="it-IT" dirty="0">
                <a:ea typeface="ＭＳ Ｐゴシック" charset="-128"/>
              </a:rPr>
              <a:t>Autore di numerosi volumi, tra cui «Funzione locali il nuovo CCNL per il personale non dirigente» (Cel editore 2023); «PIAO, Contenuti e criticità» (Cel editore 2022); Le nuove regole contrattuali per dirigenti e segretari» (Maggioli 2021), “La gestione del personale negli enti locali” (Cel editore 2021), “La manovra finanziaria 2017” (Cel editore),  “Contrattazione decentrata, controlli e responsabilità” (Maggioli editore 2019),  «Il contratto del personale degli enti locali» (Cel editore 2018) “La gestione associata dopo il DL n. 95/2012” (Maggioli editore 2012), “L’applicazione della legge Brunetta” (Sole 24 ore editore 2009)</a:t>
            </a:r>
            <a:br>
              <a:rPr lang="it-IT" altLang="it-IT" dirty="0">
                <a:ea typeface="ＭＳ Ｐゴシック" charset="-128"/>
              </a:rPr>
            </a:br>
            <a:r>
              <a:rPr lang="it-IT" altLang="it-IT" dirty="0">
                <a:ea typeface="ＭＳ Ｐゴシック" charset="-128"/>
              </a:rPr>
              <a:t>Dirige le riviste telematiche “Oggi PA”, “Il Bollettino del personale degli enti locali”, |”Città mia”, giornalista, collabora con Il Sole 24 Ore</a:t>
            </a:r>
            <a:br>
              <a:rPr lang="it-IT" altLang="it-IT" dirty="0">
                <a:ea typeface="ＭＳ Ｐゴシック" charset="-128"/>
              </a:rPr>
            </a:br>
            <a:r>
              <a:rPr lang="it-IT" altLang="it-IT" dirty="0">
                <a:ea typeface="ＭＳ Ｐゴシック" charset="-128"/>
              </a:rPr>
              <a:t>Già presidente Anci Sicilia, già componente la presidenza nazionale Anci, già dirigente </a:t>
            </a:r>
            <a:r>
              <a:rPr lang="it-IT" altLang="it-IT" dirty="0" err="1">
                <a:ea typeface="ＭＳ Ｐゴシック" charset="-128"/>
              </a:rPr>
              <a:t>Ancitel</a:t>
            </a:r>
            <a:br>
              <a:rPr lang="it-IT" altLang="it-IT" dirty="0">
                <a:ea typeface="ＭＳ Ｐゴシック" charset="-128"/>
              </a:rPr>
            </a:br>
            <a:r>
              <a:rPr lang="it-IT" altLang="it-IT" dirty="0">
                <a:ea typeface="ＭＳ Ｐゴシック" charset="-128"/>
              </a:rPr>
              <a:t>Già consulente DAGLA (Presidenza del Consiglio), Anci ed Aran</a:t>
            </a:r>
          </a:p>
          <a:p>
            <a:r>
              <a:rPr lang="it-IT" dirty="0">
                <a:ea typeface="ＭＳ Ｐゴシック" charset="-128"/>
              </a:rPr>
              <a:t>Presidente e componente di Nuclei di Valutazione, tra cui comuni di Firenze, Rimini, Livorno, Cuneo, Catanzaro, Sassari, Vicenza, Viterbo, Sondrio, province di Cuneo, Catanzaro, Livorno, Oristano, Terni</a:t>
            </a:r>
            <a:endParaRPr lang="it-IT" dirty="0"/>
          </a:p>
        </p:txBody>
      </p:sp>
      <p:sp>
        <p:nvSpPr>
          <p:cNvPr id="4" name="Segnaposto piè di pagina 3">
            <a:extLst>
              <a:ext uri="{FF2B5EF4-FFF2-40B4-BE49-F238E27FC236}">
                <a16:creationId xmlns:a16="http://schemas.microsoft.com/office/drawing/2014/main" id="{F97920BF-1E96-C805-F709-33894C929BE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2D9B47D-BB56-E60B-FB2D-708E67F7F906}"/>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385178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21A0581-6E30-7C19-2410-04BF095FB09B}"/>
              </a:ext>
            </a:extLst>
          </p:cNvPr>
          <p:cNvSpPr>
            <a:spLocks noGrp="1"/>
          </p:cNvSpPr>
          <p:nvPr>
            <p:ph type="title"/>
          </p:nvPr>
        </p:nvSpPr>
        <p:spPr/>
        <p:txBody>
          <a:bodyPr>
            <a:normAutofit/>
          </a:bodyPr>
          <a:lstStyle/>
          <a:p>
            <a:r>
              <a:rPr lang="it-IT" dirty="0"/>
              <a:t>LA CONVERSIONE DEL DL 44/2023 (legge 74/2023): RISERVA PER GLI OPERATORI DEL SERVIZIO CIVILE</a:t>
            </a:r>
          </a:p>
        </p:txBody>
      </p:sp>
      <p:sp>
        <p:nvSpPr>
          <p:cNvPr id="3" name="Segnaposto contenuto 2">
            <a:extLst>
              <a:ext uri="{FF2B5EF4-FFF2-40B4-BE49-F238E27FC236}">
                <a16:creationId xmlns:a16="http://schemas.microsoft.com/office/drawing/2014/main" id="{460A8015-78E4-DDFB-D9B3-3F11F9469438}"/>
              </a:ext>
            </a:extLst>
          </p:cNvPr>
          <p:cNvSpPr>
            <a:spLocks noGrp="1"/>
          </p:cNvSpPr>
          <p:nvPr>
            <p:ph idx="1"/>
          </p:nvPr>
        </p:nvSpPr>
        <p:spPr/>
        <p:txBody>
          <a:bodyPr>
            <a:normAutofit fontScale="77500" lnSpcReduction="20000"/>
          </a:bodyPr>
          <a:lstStyle/>
          <a:p>
            <a:r>
              <a:rPr lang="it-IT" dirty="0"/>
              <a:t>Articolo 1, comma 9 bis: «</a:t>
            </a:r>
            <a:r>
              <a:rPr lang="it-IT" b="0" i="0" u="none" strike="noStrike" dirty="0">
                <a:solidFill>
                  <a:srgbClr val="000000"/>
                </a:solidFill>
                <a:effectLst/>
              </a:rPr>
              <a:t>A favore degli operatori volontari che hanno concluso il servizio civile universale senza demerito è riservata una quota pari al 15 per cento dei posti nei concorsi per l'assunzione di personale non dirigenziale indetti dalle amministrazioni pubbliche di cui all'articolo 1, comma 2, del </a:t>
            </a:r>
            <a:r>
              <a:rPr lang="it-IT" dirty="0" err="1">
                <a:solidFill>
                  <a:srgbClr val="000000"/>
                </a:solidFill>
              </a:rPr>
              <a:t>dlgs</a:t>
            </a:r>
            <a:r>
              <a:rPr lang="it-IT" dirty="0">
                <a:solidFill>
                  <a:srgbClr val="000000"/>
                </a:solidFill>
              </a:rPr>
              <a:t> n. 165/2001,</a:t>
            </a:r>
            <a:r>
              <a:rPr lang="it-IT" dirty="0"/>
              <a:t> dalle aziende speciali e dagli enti di cui al testo unico delle leggi sull'ordinamento degli enti locali, di cui al </a:t>
            </a:r>
            <a:r>
              <a:rPr lang="it-IT" dirty="0" err="1"/>
              <a:t>dlgs</a:t>
            </a:r>
            <a:r>
              <a:rPr lang="it-IT" dirty="0"/>
              <a:t> n. 267/2000, fermi restando i diritti dei soggetti aventi titolo all'assunzione ai sensi della legge n. 68/1999 e tenuto conto dei limiti previsti dall'articolo 5, primo comma, del testo unico delle disposizioni concernenti lo statuto degli impiegati civili dello Stato, di cui al dpr n. 3/1957 (tetto del 50% per le riserve) e dall'articolo 52, comma 1-bis, del citato </a:t>
            </a:r>
            <a:r>
              <a:rPr lang="it-IT" dirty="0" err="1"/>
              <a:t>dlgs</a:t>
            </a:r>
            <a:r>
              <a:rPr lang="it-IT" dirty="0"/>
              <a:t> n. 165/2001 (progressioni verticali). Se la riserva di cui al primo periodo non può operare integralmente o parzialmente, </a:t>
            </a:r>
            <a:r>
              <a:rPr lang="it-IT" dirty="0" err="1"/>
              <a:t>perchè</a:t>
            </a:r>
            <a:r>
              <a:rPr lang="it-IT" dirty="0"/>
              <a:t> dà luogo a frazioni di posto, tali frazioni si cumulano con le riserve relative ai successivi concorsi per l'assunzione di personale non dirigenziale banditi dalla medesima amministrazione, azienda o ente oppure sono utilizzate nei casi in cui si procede a ulteriori assunzioni attingendo alla graduatoria degli idonei</a:t>
            </a:r>
          </a:p>
        </p:txBody>
      </p:sp>
      <p:sp>
        <p:nvSpPr>
          <p:cNvPr id="4" name="Segnaposto piè di pagina 3">
            <a:extLst>
              <a:ext uri="{FF2B5EF4-FFF2-40B4-BE49-F238E27FC236}">
                <a16:creationId xmlns:a16="http://schemas.microsoft.com/office/drawing/2014/main" id="{17BF7EC2-658E-4357-513B-7F01E11341B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52A7EC4-7068-CACF-F098-FC0BA076972A}"/>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2840553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05586B-2A93-5346-D6F7-6B0F9F0E3A6C}"/>
              </a:ext>
            </a:extLst>
          </p:cNvPr>
          <p:cNvSpPr>
            <a:spLocks noGrp="1"/>
          </p:cNvSpPr>
          <p:nvPr>
            <p:ph type="title"/>
          </p:nvPr>
        </p:nvSpPr>
        <p:spPr/>
        <p:txBody>
          <a:bodyPr/>
          <a:lstStyle/>
          <a:p>
            <a:r>
              <a:rPr lang="it-IT" dirty="0"/>
              <a:t>LA CONVERSIONE DEL DL 44/2023 (legge 74/2023): la formazione e le assunzioni di disabili</a:t>
            </a:r>
          </a:p>
        </p:txBody>
      </p:sp>
      <p:sp>
        <p:nvSpPr>
          <p:cNvPr id="3" name="Segnaposto contenuto 2">
            <a:extLst>
              <a:ext uri="{FF2B5EF4-FFF2-40B4-BE49-F238E27FC236}">
                <a16:creationId xmlns:a16="http://schemas.microsoft.com/office/drawing/2014/main" id="{FFCE54DC-3092-9471-2558-0F1728FCE393}"/>
              </a:ext>
            </a:extLst>
          </p:cNvPr>
          <p:cNvSpPr>
            <a:spLocks noGrp="1"/>
          </p:cNvSpPr>
          <p:nvPr>
            <p:ph idx="1"/>
          </p:nvPr>
        </p:nvSpPr>
        <p:spPr/>
        <p:txBody>
          <a:bodyPr>
            <a:normAutofit fontScale="85000" lnSpcReduction="20000"/>
          </a:bodyPr>
          <a:lstStyle/>
          <a:p>
            <a:r>
              <a:rPr lang="it-IT" dirty="0"/>
              <a:t>Articolo 1, comma 14 sexies : «</a:t>
            </a:r>
            <a:r>
              <a:rPr lang="it-IT" b="0" i="0" u="none" strike="noStrike" dirty="0">
                <a:solidFill>
                  <a:srgbClr val="000000"/>
                </a:solidFill>
                <a:effectLst/>
              </a:rPr>
              <a:t>Nell'ambito della sezione del Piano relativa alla formazione del personale, le amministrazioni indicano quali elementi necessari gli obiettivi e le occorrenti risorse finanziarie, nei limiti di quelle a tale scopo disponibili, prevedendo l'impiego delle risorse proprie e di quelle attribuite dallo Stato o dall'Unione europea, </a:t>
            </a:r>
            <a:r>
              <a:rPr lang="it-IT" b="0" i="0" u="none" strike="noStrike" dirty="0" err="1">
                <a:solidFill>
                  <a:srgbClr val="000000"/>
                </a:solidFill>
                <a:effectLst/>
              </a:rPr>
              <a:t>nonchè</a:t>
            </a:r>
            <a:r>
              <a:rPr lang="it-IT" b="0" i="0" u="none" strike="noStrike" dirty="0">
                <a:solidFill>
                  <a:srgbClr val="000000"/>
                </a:solidFill>
                <a:effectLst/>
              </a:rPr>
              <a:t> le metodologie formative da adottare in riferimento ai diversi destinatari. A tal fine le amministrazioni individuano al proprio interno dirigenti e funzionari aventi competenze e conoscenze idonee per svolgere attività di formazione con risorse interne e per esercitare la funzione di docente o di tutor, per i quali sono predisposti specifici percorsi formativi»</a:t>
            </a:r>
          </a:p>
          <a:p>
            <a:r>
              <a:rPr lang="it-IT" dirty="0">
                <a:solidFill>
                  <a:srgbClr val="000000"/>
                </a:solidFill>
              </a:rPr>
              <a:t>Articolo 1, comma 14 </a:t>
            </a:r>
            <a:r>
              <a:rPr lang="it-IT" dirty="0" err="1">
                <a:solidFill>
                  <a:srgbClr val="000000"/>
                </a:solidFill>
              </a:rPr>
              <a:t>septies</a:t>
            </a:r>
            <a:r>
              <a:rPr lang="it-IT" dirty="0">
                <a:solidFill>
                  <a:srgbClr val="000000"/>
                </a:solidFill>
              </a:rPr>
              <a:t>: «</a:t>
            </a:r>
            <a:r>
              <a:rPr lang="it-IT" b="0" i="0" u="none" strike="noStrike" dirty="0">
                <a:solidFill>
                  <a:srgbClr val="000000"/>
                </a:solidFill>
                <a:effectLst/>
              </a:rPr>
              <a:t>Nell'ambito della revisione della disciplina in materia di inclusione lavorativa, nel settore pubblico e nel settore privato, possono essere individuate, con riferimento alla quota di cui all'articolo 3, comma 1, lettera a), della legge n. 68/1999 (7% per i datori di lavoro che occupano più di 50 dipendenti), </a:t>
            </a:r>
            <a:r>
              <a:rPr lang="it-IT" dirty="0"/>
              <a:t>eventuali specifiche riserve in favore delle categorie di persone con disabilità per le quali si riscontra una maggiore difficoltà di inserimento lavorativo</a:t>
            </a:r>
          </a:p>
        </p:txBody>
      </p:sp>
      <p:sp>
        <p:nvSpPr>
          <p:cNvPr id="4" name="Segnaposto piè di pagina 3">
            <a:extLst>
              <a:ext uri="{FF2B5EF4-FFF2-40B4-BE49-F238E27FC236}">
                <a16:creationId xmlns:a16="http://schemas.microsoft.com/office/drawing/2014/main" id="{933BA46F-81F7-5E2F-5B62-11F7EF117C1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BD5E9A4-AA56-696D-8A06-2310B3FB9B0F}"/>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1216740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3116E6-65D0-CB7D-69B8-2CAC67D2BA6F}"/>
              </a:ext>
            </a:extLst>
          </p:cNvPr>
          <p:cNvSpPr>
            <a:spLocks noGrp="1"/>
          </p:cNvSpPr>
          <p:nvPr>
            <p:ph type="title"/>
          </p:nvPr>
        </p:nvSpPr>
        <p:spPr/>
        <p:txBody>
          <a:bodyPr/>
          <a:lstStyle/>
          <a:p>
            <a:r>
              <a:rPr lang="it-IT" dirty="0"/>
              <a:t>LA CONVERSIONE DEL DL 44/2023 (legge 74/2023): GLI IDONEI DEI CONCORSI PUBBLICI</a:t>
            </a:r>
          </a:p>
        </p:txBody>
      </p:sp>
      <p:sp>
        <p:nvSpPr>
          <p:cNvPr id="3" name="Segnaposto contenuto 2">
            <a:extLst>
              <a:ext uri="{FF2B5EF4-FFF2-40B4-BE49-F238E27FC236}">
                <a16:creationId xmlns:a16="http://schemas.microsoft.com/office/drawing/2014/main" id="{368503AA-0998-1882-B23A-25773172DB71}"/>
              </a:ext>
            </a:extLst>
          </p:cNvPr>
          <p:cNvSpPr>
            <a:spLocks noGrp="1"/>
          </p:cNvSpPr>
          <p:nvPr>
            <p:ph idx="1"/>
          </p:nvPr>
        </p:nvSpPr>
        <p:spPr/>
        <p:txBody>
          <a:bodyPr>
            <a:noAutofit/>
          </a:bodyPr>
          <a:lstStyle/>
          <a:p>
            <a:r>
              <a:rPr lang="it-IT" sz="1200" dirty="0"/>
              <a:t>Articolo 1 bis</a:t>
            </a:r>
          </a:p>
          <a:p>
            <a:r>
              <a:rPr lang="it-IT" sz="1200" dirty="0"/>
              <a:t>Gli idonei, testo dell’articolo 35, comma 5 ter </a:t>
            </a:r>
            <a:r>
              <a:rPr lang="it-IT" sz="1200" dirty="0" err="1"/>
              <a:t>dlgs</a:t>
            </a:r>
            <a:r>
              <a:rPr lang="it-IT" sz="1200" dirty="0"/>
              <a:t> n. 165/2001 modificato dall’articolo 28 ter della legge di conversione del dl 75/2023: «</a:t>
            </a:r>
            <a:r>
              <a:rPr lang="it-IT" sz="1200" b="0" i="0" u="none" strike="noStrike" dirty="0">
                <a:solidFill>
                  <a:srgbClr val="000000"/>
                </a:solidFill>
                <a:effectLst/>
              </a:rPr>
              <a:t>Le graduatorie dei concorsi per il reclutamento del personale presso le PA rimangono vigenti per un termine di 2 anni dalla data di approvazione. Sono fatti salvi i periodi di vigenza inferiori previsti da leggi regionali. Il principio della parità di condizioni per l'accesso ai pubblici uffici è garantito, mediante specifiche disposizioni del bando, con riferimento al luogo di residenza dei concorrenti, quando tale requisito sia strumentale all'assolvimento di servizi altrimenti non attuabili o almeno non attuabili con identico risultato. Nei concorsi pubblici, a esclusione di quelli banditi per il reclutamento del personale sanitario e socio-sanitario, educativo e scolastico, compreso quello impiegato nei servizi educativo-scolastici gestiti direttamente dai comuni e dalle unioni di comuni, e dei ricercatori, </a:t>
            </a:r>
            <a:r>
              <a:rPr lang="it-IT" sz="1200" b="0" i="0" u="none" strike="noStrike" dirty="0" err="1">
                <a:solidFill>
                  <a:srgbClr val="000000"/>
                </a:solidFill>
                <a:effectLst/>
              </a:rPr>
              <a:t>nonchè</a:t>
            </a:r>
            <a:r>
              <a:rPr lang="it-IT" sz="1200" b="0" i="0" u="none" strike="noStrike" dirty="0">
                <a:solidFill>
                  <a:srgbClr val="000000"/>
                </a:solidFill>
                <a:effectLst/>
              </a:rPr>
              <a:t> del personale di cui all'articolo 3 (</a:t>
            </a:r>
            <a:r>
              <a:rPr lang="it-IT" sz="1200" b="0" i="0" u="none" strike="noStrike" dirty="0" err="1">
                <a:solidFill>
                  <a:srgbClr val="000000"/>
                </a:solidFill>
                <a:effectLst/>
              </a:rPr>
              <a:t>nda</a:t>
            </a:r>
            <a:r>
              <a:rPr lang="it-IT" sz="1200" b="0" i="0" u="none" strike="noStrike" dirty="0">
                <a:solidFill>
                  <a:srgbClr val="000000"/>
                </a:solidFill>
                <a:effectLst/>
              </a:rPr>
              <a:t> cd non contrattualizzati), sono considerati idonei i candidati collocati nella graduatoria finale dopo l'ultimo candidato vincitore, in numero non superiore al 20% dei posti messi a concorso. In caso di rinuncia all'assunzione, di mancato superamento del periodo di prova o di dimissioni del dipendente intervenute entro sei mesi dall'assunzione, l'amministrazione può procedere allo scorrimento della graduatoria degli idonei non vincitori entro il limite di cui al quarto periodo. La disposizione del quarto periodo non si applica alle procedure concorsuali bandite dalle regioni, dalle province, dagli enti locali o da enti o agenzie da questi controllati o partecipati che prevedano un numero di posti messi a concorso non superiore a 20 unità e per i comuni con popolazione inferiore a 3000 abitanti e per l'effettuazione di assunzioni a tempo determinato. Con decreto del Ministro della PA, adottato previa intesa in sede di Conferenza unificata .. </a:t>
            </a:r>
            <a:r>
              <a:rPr lang="it-IT" sz="1200" dirty="0"/>
              <a:t>possono essere stabilite ulteriori modalità applicative delle disposizioni del presente comma</a:t>
            </a:r>
          </a:p>
        </p:txBody>
      </p:sp>
      <p:sp>
        <p:nvSpPr>
          <p:cNvPr id="4" name="Segnaposto piè di pagina 3">
            <a:extLst>
              <a:ext uri="{FF2B5EF4-FFF2-40B4-BE49-F238E27FC236}">
                <a16:creationId xmlns:a16="http://schemas.microsoft.com/office/drawing/2014/main" id="{D260BA8E-8A45-0149-A917-7FDB6D25C89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0A3C973-FAA0-DDF8-6A7B-7743BA4684C0}"/>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886373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BAB807-2E10-2BF1-4B62-75946A1C3CCF}"/>
              </a:ext>
            </a:extLst>
          </p:cNvPr>
          <p:cNvSpPr>
            <a:spLocks noGrp="1"/>
          </p:cNvSpPr>
          <p:nvPr>
            <p:ph type="title"/>
          </p:nvPr>
        </p:nvSpPr>
        <p:spPr/>
        <p:txBody>
          <a:bodyPr/>
          <a:lstStyle/>
          <a:p>
            <a:r>
              <a:rPr lang="it-IT" dirty="0"/>
              <a:t>LA CONVERSIONE DEL DL 44/2023 (legge 74/2023): altre norme Sui concorsi PUBBLICI</a:t>
            </a:r>
          </a:p>
        </p:txBody>
      </p:sp>
      <p:sp>
        <p:nvSpPr>
          <p:cNvPr id="3" name="Segnaposto contenuto 2">
            <a:extLst>
              <a:ext uri="{FF2B5EF4-FFF2-40B4-BE49-F238E27FC236}">
                <a16:creationId xmlns:a16="http://schemas.microsoft.com/office/drawing/2014/main" id="{6A6153EE-58C7-28FF-822F-23FF41465894}"/>
              </a:ext>
            </a:extLst>
          </p:cNvPr>
          <p:cNvSpPr>
            <a:spLocks noGrp="1"/>
          </p:cNvSpPr>
          <p:nvPr>
            <p:ph idx="1"/>
          </p:nvPr>
        </p:nvSpPr>
        <p:spPr/>
        <p:txBody>
          <a:bodyPr>
            <a:normAutofit fontScale="85000" lnSpcReduction="10000"/>
          </a:bodyPr>
          <a:lstStyle/>
          <a:p>
            <a:r>
              <a:rPr lang="it-IT" dirty="0"/>
              <a:t>Articolo 1 bis</a:t>
            </a:r>
          </a:p>
          <a:p>
            <a:pPr algn="just"/>
            <a:r>
              <a:rPr lang="it-IT" b="0" i="0" u="none" strike="noStrike" dirty="0">
                <a:solidFill>
                  <a:srgbClr val="000000"/>
                </a:solidFill>
                <a:effectLst/>
                <a:latin typeface="Verdana" panose="020B0604030504040204" pitchFamily="34" charset="0"/>
              </a:rPr>
              <a:t>1. I concorsi unici possono essere organizzati su base territoriale. In tali casi i bandi di concorso prevedono che ciascun candidato possa presentare domanda di partecipazione per non più di uno dei profili oggetto del bando e, rispetto a tale profilo, per non più di un ambito territoriale. 2. L'amministrazione può coprire i posti di ciascun profilo non assegnati in ciascun ambito territoriale, mediante scorrimento delle graduatorie degli idonei non vincitori, per il medesimo profilo, in ambiti territoriali confinanti che presentano il maggior numero di idonei»</a:t>
            </a:r>
          </a:p>
          <a:p>
            <a:r>
              <a:rPr lang="it-IT" b="0" i="0" u="none" strike="noStrike" dirty="0">
                <a:solidFill>
                  <a:srgbClr val="000000"/>
                </a:solidFill>
                <a:effectLst/>
                <a:latin typeface="Verdana" panose="020B0604030504040204" pitchFamily="34" charset="0"/>
              </a:rPr>
              <a:t>Fino al 31 dicembre 2026, in deroga al comma 1, lettera a), i bandi di concorso per i profili non apicali possono prevedere lo svolgimento della sola prova scritta</a:t>
            </a:r>
            <a:endParaRPr lang="it-IT" dirty="0"/>
          </a:p>
        </p:txBody>
      </p:sp>
      <p:sp>
        <p:nvSpPr>
          <p:cNvPr id="4" name="Segnaposto piè di pagina 3">
            <a:extLst>
              <a:ext uri="{FF2B5EF4-FFF2-40B4-BE49-F238E27FC236}">
                <a16:creationId xmlns:a16="http://schemas.microsoft.com/office/drawing/2014/main" id="{A9257C36-F6E8-6174-DBEE-6CD30CFD36E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D731123-AC47-6FB7-244B-B6C30D40DF92}"/>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2939513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2B19F5-87ED-C16F-4A15-3396D067DB86}"/>
              </a:ext>
            </a:extLst>
          </p:cNvPr>
          <p:cNvSpPr>
            <a:spLocks noGrp="1"/>
          </p:cNvSpPr>
          <p:nvPr>
            <p:ph type="title"/>
          </p:nvPr>
        </p:nvSpPr>
        <p:spPr/>
        <p:txBody>
          <a:bodyPr>
            <a:normAutofit fontScale="90000"/>
          </a:bodyPr>
          <a:lstStyle/>
          <a:p>
            <a:r>
              <a:rPr lang="it-IT" dirty="0"/>
              <a:t>CONVERSIONE DL 44/2023 (legge 74/2023): compensi per i componenti le commissioni di concorso</a:t>
            </a:r>
          </a:p>
        </p:txBody>
      </p:sp>
      <p:sp>
        <p:nvSpPr>
          <p:cNvPr id="3" name="Segnaposto contenuto 2">
            <a:extLst>
              <a:ext uri="{FF2B5EF4-FFF2-40B4-BE49-F238E27FC236}">
                <a16:creationId xmlns:a16="http://schemas.microsoft.com/office/drawing/2014/main" id="{68B14DDB-5F8A-EBE5-2300-483A0D08E599}"/>
              </a:ext>
            </a:extLst>
          </p:cNvPr>
          <p:cNvSpPr>
            <a:spLocks noGrp="1"/>
          </p:cNvSpPr>
          <p:nvPr>
            <p:ph idx="1"/>
          </p:nvPr>
        </p:nvSpPr>
        <p:spPr/>
        <p:txBody>
          <a:bodyPr>
            <a:normAutofit fontScale="92500" lnSpcReduction="20000"/>
          </a:bodyPr>
          <a:lstStyle/>
          <a:p>
            <a:r>
              <a:rPr lang="it-IT" dirty="0"/>
              <a:t>Articolo 1 ter che modifica l’articolo 3 della legge n. 56/2019</a:t>
            </a:r>
          </a:p>
          <a:p>
            <a:r>
              <a:rPr lang="it-IT" dirty="0"/>
              <a:t>Possibilità per regioni ed enti locali di applicare il DPCM che fissa i compensi per i componenti delle commissioni di concorso delle amministrazioni dello Stato</a:t>
            </a:r>
          </a:p>
          <a:p>
            <a:r>
              <a:rPr lang="it-IT" dirty="0"/>
              <a:t>Estensione della deroga per cui i componenti interni delle commissioni di concorso possono essere remunerati: </a:t>
            </a:r>
            <a:r>
              <a:rPr lang="it-IT" b="0" i="0" u="none" strike="noStrike" dirty="0">
                <a:solidFill>
                  <a:srgbClr val="000000"/>
                </a:solidFill>
                <a:effectLst/>
              </a:rPr>
              <a:t> Fermo restando il limite di cui all'articolo 23-ter del dl 201/2011 .. </a:t>
            </a:r>
            <a:r>
              <a:rPr lang="it-IT" dirty="0"/>
              <a:t>la disciplina di cui all'articolo 24, comma 3, del </a:t>
            </a:r>
            <a:r>
              <a:rPr lang="it-IT" dirty="0" err="1"/>
              <a:t>dlgs</a:t>
            </a:r>
            <a:r>
              <a:rPr lang="it-IT" dirty="0"/>
              <a:t> n. 165/2001 (</a:t>
            </a:r>
            <a:r>
              <a:rPr lang="it-IT" dirty="0" err="1"/>
              <a:t>nda</a:t>
            </a:r>
            <a:r>
              <a:rPr lang="it-IT" dirty="0"/>
              <a:t> onnicomprensività) non si applica ai compensi dovuti al personale dirigenziale per l'attività di presidente o di membro della commissione esaminatrice di un concorso pubblico per l'accesso a un pubblico impiego presso le amministrazioni di cui all'articolo 1, comma 2, del medesimo </a:t>
            </a:r>
            <a:r>
              <a:rPr lang="it-IT" dirty="0" err="1"/>
              <a:t>dlgs</a:t>
            </a:r>
            <a:r>
              <a:rPr lang="it-IT" dirty="0"/>
              <a:t> </a:t>
            </a:r>
            <a:r>
              <a:rPr lang="it-IT" dirty="0" err="1"/>
              <a:t>n</a:t>
            </a:r>
            <a:r>
              <a:rPr lang="it-IT" dirty="0"/>
              <a:t> 165/2001 e della Commissione per l'attuazione del progetto di riqualificazione delle pubbliche amministrazioni</a:t>
            </a:r>
          </a:p>
        </p:txBody>
      </p:sp>
      <p:sp>
        <p:nvSpPr>
          <p:cNvPr id="4" name="Segnaposto piè di pagina 3">
            <a:extLst>
              <a:ext uri="{FF2B5EF4-FFF2-40B4-BE49-F238E27FC236}">
                <a16:creationId xmlns:a16="http://schemas.microsoft.com/office/drawing/2014/main" id="{31C0E112-E5F0-6A27-9477-B5A5670C5FA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58FCB37-C0B7-6965-CEEC-6E38BE0B7532}"/>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374191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37A3BB-AF8B-20F6-CC83-1BD7D6ECF91B}"/>
              </a:ext>
            </a:extLst>
          </p:cNvPr>
          <p:cNvSpPr>
            <a:spLocks noGrp="1"/>
          </p:cNvSpPr>
          <p:nvPr>
            <p:ph type="title"/>
          </p:nvPr>
        </p:nvSpPr>
        <p:spPr/>
        <p:txBody>
          <a:bodyPr/>
          <a:lstStyle/>
          <a:p>
            <a:r>
              <a:rPr lang="it-IT" dirty="0"/>
              <a:t>CONVERSIONE DL 44/2023 (legge 74/2023): personale uffici staff ORGANI POLITICI</a:t>
            </a:r>
          </a:p>
        </p:txBody>
      </p:sp>
      <p:sp>
        <p:nvSpPr>
          <p:cNvPr id="3" name="Segnaposto contenuto 2">
            <a:extLst>
              <a:ext uri="{FF2B5EF4-FFF2-40B4-BE49-F238E27FC236}">
                <a16:creationId xmlns:a16="http://schemas.microsoft.com/office/drawing/2014/main" id="{7B67BCEF-E27F-FB03-6C9E-52B271920E6E}"/>
              </a:ext>
            </a:extLst>
          </p:cNvPr>
          <p:cNvSpPr>
            <a:spLocks noGrp="1"/>
          </p:cNvSpPr>
          <p:nvPr>
            <p:ph idx="1"/>
          </p:nvPr>
        </p:nvSpPr>
        <p:spPr/>
        <p:txBody>
          <a:bodyPr>
            <a:normAutofit fontScale="85000" lnSpcReduction="20000"/>
          </a:bodyPr>
          <a:lstStyle/>
          <a:p>
            <a:pPr algn="just"/>
            <a:r>
              <a:rPr lang="it-IT" dirty="0"/>
              <a:t>Articolo 3, commi 1 e 1 bis: «</a:t>
            </a:r>
            <a:r>
              <a:rPr lang="it-IT" b="0" i="0" u="none" strike="noStrike" dirty="0">
                <a:solidFill>
                  <a:srgbClr val="000000"/>
                </a:solidFill>
                <a:effectLst/>
              </a:rPr>
              <a:t>1. Le regioni possono applicare, senza aggravio di spesa, l'articolo 14 del </a:t>
            </a:r>
            <a:r>
              <a:rPr lang="it-IT" b="0" i="0" u="none" strike="noStrike" dirty="0" err="1">
                <a:solidFill>
                  <a:srgbClr val="000000"/>
                </a:solidFill>
                <a:effectLst/>
              </a:rPr>
              <a:t>dlgs</a:t>
            </a:r>
            <a:r>
              <a:rPr lang="it-IT" b="0" i="0" u="none" strike="noStrike" dirty="0">
                <a:solidFill>
                  <a:srgbClr val="000000"/>
                </a:solidFill>
                <a:effectLst/>
              </a:rPr>
              <a:t> n. 165/2001 secondo i principi di cui all'articolo 27 del medesimo decreto legislativo. Resta fermo il divieto per il personale addetto di effettuare qualsiasi attività di tipo gestionale, anche laddove il trattamento economico ad esso riconosciuto sia stato parametrato al personale di livello dirigenziale.</a:t>
            </a:r>
          </a:p>
          <a:p>
            <a:pPr algn="just"/>
            <a:r>
              <a:rPr lang="it-IT" b="0" i="0" u="none" strike="noStrike" dirty="0">
                <a:solidFill>
                  <a:srgbClr val="000000"/>
                </a:solidFill>
                <a:effectLst/>
              </a:rPr>
              <a:t>1-bis. All'articolo 5 del dl n. 78/2010 dopo il comma 5 è inserito il seguente: «5-bis. Non rientrano tra gli incarichi di cui al comma 5, quelli aventi ad oggetto i contratti di lavoro subordinato presso gli uffici di supporto agli organi di direzione politica delle regioni e degli enti locali, </a:t>
            </a:r>
            <a:r>
              <a:rPr lang="it-IT" b="0" i="0" u="none" strike="noStrike" dirty="0" err="1">
                <a:solidFill>
                  <a:srgbClr val="000000"/>
                </a:solidFill>
                <a:effectLst/>
              </a:rPr>
              <a:t>purchè</a:t>
            </a:r>
            <a:r>
              <a:rPr lang="it-IT" b="0" i="0" u="none" strike="noStrike" dirty="0">
                <a:solidFill>
                  <a:srgbClr val="000000"/>
                </a:solidFill>
                <a:effectLst/>
              </a:rPr>
              <a:t> la carica elettiva non sia esercitata presso il medesimo ente che procede all'assunzione e comunque nel rispetto delle risorse stanziate in base alla legislazione vigente senza aggravio per la finanza pubblica» (</a:t>
            </a:r>
            <a:r>
              <a:rPr lang="it-IT" b="0" i="0" u="none" strike="noStrike" dirty="0" err="1">
                <a:solidFill>
                  <a:srgbClr val="000000"/>
                </a:solidFill>
                <a:effectLst/>
              </a:rPr>
              <a:t>nda</a:t>
            </a:r>
            <a:r>
              <a:rPr lang="it-IT" b="0" i="0" u="none" strike="noStrike" dirty="0">
                <a:solidFill>
                  <a:srgbClr val="000000"/>
                </a:solidFill>
                <a:effectLst/>
              </a:rPr>
              <a:t> remunerazione amministratori che sono assunti negli uffici di staff di altri enti)</a:t>
            </a:r>
          </a:p>
          <a:p>
            <a:pPr algn="just"/>
            <a:r>
              <a:rPr lang="it-IT" dirty="0">
                <a:solidFill>
                  <a:srgbClr val="000000"/>
                </a:solidFill>
              </a:rPr>
              <a:t>Deroga per i pensionati contenuta nel dl n. 105/2023</a:t>
            </a:r>
            <a:endParaRPr lang="it-IT" b="0" i="0" u="none" strike="noStrike" dirty="0">
              <a:solidFill>
                <a:srgbClr val="000000"/>
              </a:solidFill>
              <a:effectLst/>
            </a:endParaRPr>
          </a:p>
          <a:p>
            <a:endParaRPr lang="it-IT" dirty="0"/>
          </a:p>
        </p:txBody>
      </p:sp>
      <p:sp>
        <p:nvSpPr>
          <p:cNvPr id="4" name="Segnaposto piè di pagina 3">
            <a:extLst>
              <a:ext uri="{FF2B5EF4-FFF2-40B4-BE49-F238E27FC236}">
                <a16:creationId xmlns:a16="http://schemas.microsoft.com/office/drawing/2014/main" id="{47A5F209-5892-58D3-D5A1-2C600E71B33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BF56506-41CA-BD09-FAD1-AC8A6F2509B6}"/>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757285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85BF08-DADD-37A1-0398-563EF585CBFB}"/>
              </a:ext>
            </a:extLst>
          </p:cNvPr>
          <p:cNvSpPr>
            <a:spLocks noGrp="1"/>
          </p:cNvSpPr>
          <p:nvPr>
            <p:ph type="title"/>
          </p:nvPr>
        </p:nvSpPr>
        <p:spPr/>
        <p:txBody>
          <a:bodyPr/>
          <a:lstStyle/>
          <a:p>
            <a:r>
              <a:rPr lang="it-IT" dirty="0"/>
              <a:t>CONVERSIONE DL 44/2023 (legge 74/2023): ASSUNZIONI PER EMERGENZA MIGRATORIA</a:t>
            </a:r>
          </a:p>
        </p:txBody>
      </p:sp>
      <p:sp>
        <p:nvSpPr>
          <p:cNvPr id="3" name="Segnaposto contenuto 2">
            <a:extLst>
              <a:ext uri="{FF2B5EF4-FFF2-40B4-BE49-F238E27FC236}">
                <a16:creationId xmlns:a16="http://schemas.microsoft.com/office/drawing/2014/main" id="{DEAC9838-F928-E1FE-784B-5ED52492A893}"/>
              </a:ext>
            </a:extLst>
          </p:cNvPr>
          <p:cNvSpPr>
            <a:spLocks noGrp="1"/>
          </p:cNvSpPr>
          <p:nvPr>
            <p:ph idx="1"/>
          </p:nvPr>
        </p:nvSpPr>
        <p:spPr/>
        <p:txBody>
          <a:bodyPr>
            <a:noAutofit/>
          </a:bodyPr>
          <a:lstStyle/>
          <a:p>
            <a:r>
              <a:rPr lang="it-IT" sz="1600" dirty="0"/>
              <a:t>«</a:t>
            </a:r>
            <a:r>
              <a:rPr lang="it-IT" sz="1600" b="0" i="0" u="none" strike="noStrike" dirty="0">
                <a:solidFill>
                  <a:srgbClr val="000000"/>
                </a:solidFill>
                <a:effectLst/>
              </a:rPr>
              <a:t>i tirocinanti rientranti nei percorsi di inclusione sociale rivolti a disoccupati già percettori di trattamenti di mobilità in deroga, realizzati a seguito dell'accordo quadro sui criteri per l'accesso agli ammortizzatori sociali in deroga in Calabria, anno 2015/2016, sottoscritto tra la regione Calabria e le parti sociali il 7 dicembre 2016, già utilizzati dalle predette amministrazioni comunali e in possesso dei requisiti per l'accesso al pubblico impiego, previo superamento di una procedura concorsuale, ai sensi dell'articolo 35 del </a:t>
            </a:r>
            <a:r>
              <a:rPr lang="it-IT" sz="1600" b="0" i="0" u="none" strike="noStrike" dirty="0" err="1">
                <a:solidFill>
                  <a:srgbClr val="000000"/>
                </a:solidFill>
                <a:effectLst/>
              </a:rPr>
              <a:t>dlgs</a:t>
            </a:r>
            <a:r>
              <a:rPr lang="it-IT" sz="1600" b="0" i="0" u="none" strike="noStrike" dirty="0">
                <a:solidFill>
                  <a:srgbClr val="000000"/>
                </a:solidFill>
                <a:effectLst/>
              </a:rPr>
              <a:t> n. 165/2001</a:t>
            </a:r>
            <a:r>
              <a:rPr lang="it-IT" sz="1600" dirty="0"/>
              <a:t> con una riserva del 50 per cento dei posti banditi a favore dei predetti tirocinanti» (modifica dell’articolo 28 dl 75/2023)</a:t>
            </a:r>
          </a:p>
          <a:p>
            <a:r>
              <a:rPr lang="it-IT" sz="1600" b="0" i="0" u="none" strike="noStrike" dirty="0">
                <a:solidFill>
                  <a:srgbClr val="000000"/>
                </a:solidFill>
                <a:effectLst/>
              </a:rPr>
              <a:t>Utilizzazione anche per «l’attuazione dei progetti del PNRR e degli adempimenti connessi </a:t>
            </a:r>
            <a:r>
              <a:rPr lang="it-IT" sz="1600" b="0" i="0" u="none" strike="noStrike" dirty="0" err="1">
                <a:solidFill>
                  <a:srgbClr val="000000"/>
                </a:solidFill>
                <a:effectLst/>
              </a:rPr>
              <a:t>nonchè</a:t>
            </a:r>
            <a:r>
              <a:rPr lang="it-IT" sz="1600" b="0" i="0" u="none" strike="noStrike" dirty="0">
                <a:solidFill>
                  <a:srgbClr val="000000"/>
                </a:solidFill>
                <a:effectLst/>
              </a:rPr>
              <a:t> di interventi e iniziative per fronteggiare il dissesto idrogeologico, con riferimento al personale che ha acquisito l'esperienza lavorativa adeguata e la competenza necessaria allo svolgimento delle attività relative ai predetti progetti, interventi e iniziative».</a:t>
            </a:r>
          </a:p>
          <a:p>
            <a:r>
              <a:rPr lang="it-IT" sz="1600" dirty="0"/>
              <a:t>Decreto attuativo del Ministro per la PA: «</a:t>
            </a:r>
            <a:r>
              <a:rPr lang="it-IT" sz="1600" b="0" i="0" u="none" strike="noStrike" dirty="0">
                <a:solidFill>
                  <a:srgbClr val="000000"/>
                </a:solidFill>
                <a:effectLst/>
              </a:rPr>
              <a:t>comuni interessati comunicano alla Presidenza del Consiglio dei ministri - Dipartimento della funzione pubblica, entro il 31 luglio 2023, le esigenze di personale strettamente necessarie»</a:t>
            </a:r>
            <a:endParaRPr lang="it-IT" sz="1600" dirty="0"/>
          </a:p>
        </p:txBody>
      </p:sp>
      <p:sp>
        <p:nvSpPr>
          <p:cNvPr id="4" name="Segnaposto piè di pagina 3">
            <a:extLst>
              <a:ext uri="{FF2B5EF4-FFF2-40B4-BE49-F238E27FC236}">
                <a16:creationId xmlns:a16="http://schemas.microsoft.com/office/drawing/2014/main" id="{798FB269-267E-7C1E-01DF-EEBD7819278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95ED83F-7D8B-A976-0E6E-16DA53F723FB}"/>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807261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157F9E-48C8-DA05-E3DC-90A313EE4341}"/>
              </a:ext>
            </a:extLst>
          </p:cNvPr>
          <p:cNvSpPr>
            <a:spLocks noGrp="1"/>
          </p:cNvSpPr>
          <p:nvPr>
            <p:ph type="title"/>
          </p:nvPr>
        </p:nvSpPr>
        <p:spPr/>
        <p:txBody>
          <a:bodyPr/>
          <a:lstStyle/>
          <a:p>
            <a:r>
              <a:rPr lang="it-IT" dirty="0"/>
              <a:t>CONVERSIONE DL 44/2023 (legge 74/2023): stabilizzazione del personale precario</a:t>
            </a:r>
          </a:p>
        </p:txBody>
      </p:sp>
      <p:sp>
        <p:nvSpPr>
          <p:cNvPr id="3" name="Segnaposto contenuto 2">
            <a:extLst>
              <a:ext uri="{FF2B5EF4-FFF2-40B4-BE49-F238E27FC236}">
                <a16:creationId xmlns:a16="http://schemas.microsoft.com/office/drawing/2014/main" id="{5378C50C-C059-B6EB-12E1-AC047929B75F}"/>
              </a:ext>
            </a:extLst>
          </p:cNvPr>
          <p:cNvSpPr>
            <a:spLocks noGrp="1"/>
          </p:cNvSpPr>
          <p:nvPr>
            <p:ph idx="1"/>
          </p:nvPr>
        </p:nvSpPr>
        <p:spPr/>
        <p:txBody>
          <a:bodyPr>
            <a:noAutofit/>
          </a:bodyPr>
          <a:lstStyle/>
          <a:p>
            <a:r>
              <a:rPr lang="it-IT" sz="1800" dirty="0"/>
              <a:t>Articolo 3 comma 5: «</a:t>
            </a:r>
            <a:r>
              <a:rPr lang="it-IT" sz="1800" b="0" i="0" u="none" strike="noStrike" dirty="0">
                <a:solidFill>
                  <a:srgbClr val="000000"/>
                </a:solidFill>
                <a:effectLst/>
              </a:rPr>
              <a:t>Le regioni, le province, i comuni e le città metropolitane, fino al 31 dicembre 2026, possono procedere, nei limiti dei posti disponibili della vigente dotazione organica, previo colloquio selettivo e all'esito della valutazione positiva dell'attività lavorativa svolta, alla stabilizzazione, nella qualifica ricoperta, del personale non dirigenziale, che, entro il predetto termine, abbia maturato almeno trentasei mesi di servizio, anche non continuativi, negli ultimi otto anni, presso l'amministrazione che procede all'assunzione, che sia stato assunto a tempo determinato a seguito di procedure concorsuali conformi ai principi di cui all'articolo 35 del </a:t>
            </a:r>
            <a:r>
              <a:rPr lang="it-IT" sz="1800" b="0" i="0" u="none" strike="noStrike" dirty="0" err="1">
                <a:solidFill>
                  <a:srgbClr val="000000"/>
                </a:solidFill>
                <a:effectLst/>
              </a:rPr>
              <a:t>dlgs</a:t>
            </a:r>
            <a:r>
              <a:rPr lang="it-IT" sz="1800" b="0" i="0" u="none" strike="noStrike" dirty="0">
                <a:solidFill>
                  <a:srgbClr val="000000"/>
                </a:solidFill>
                <a:effectLst/>
              </a:rPr>
              <a:t> n. 165/2001</a:t>
            </a:r>
            <a:r>
              <a:rPr lang="it-IT" sz="1800" dirty="0"/>
              <a:t>e che sia in possesso dei requisiti di cui all'articolo 20, comma 1, lettere a) e b), del </a:t>
            </a:r>
            <a:r>
              <a:rPr lang="it-IT" sz="1800" dirty="0" err="1"/>
              <a:t>dlgs</a:t>
            </a:r>
            <a:r>
              <a:rPr lang="it-IT" sz="1800" dirty="0"/>
              <a:t> n. 75/2017. Le assunzioni di personale di cui al presente comma sono effettuate a valere sulle facoltà </a:t>
            </a:r>
            <a:r>
              <a:rPr lang="it-IT" sz="1800" dirty="0" err="1"/>
              <a:t>assunzionali</a:t>
            </a:r>
            <a:r>
              <a:rPr lang="it-IT" sz="1800" dirty="0"/>
              <a:t> di ciascuna PA disponibili a legislazione vigente all'atto della stabilizzazione»</a:t>
            </a:r>
          </a:p>
          <a:p>
            <a:r>
              <a:rPr lang="it-IT" sz="1800" dirty="0"/>
              <a:t>DL 75: possibilità di stabilizzazione anche per i dirigenti assunti con procedure comparative pubbliche</a:t>
            </a:r>
          </a:p>
        </p:txBody>
      </p:sp>
      <p:sp>
        <p:nvSpPr>
          <p:cNvPr id="4" name="Segnaposto piè di pagina 3">
            <a:extLst>
              <a:ext uri="{FF2B5EF4-FFF2-40B4-BE49-F238E27FC236}">
                <a16:creationId xmlns:a16="http://schemas.microsoft.com/office/drawing/2014/main" id="{63B1B9B6-ED9B-1D89-7525-312679C1438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C1525B8-D5B4-8194-4D15-54C7521DBC1C}"/>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416323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24189D-F811-5427-876B-4353998227A9}"/>
              </a:ext>
            </a:extLst>
          </p:cNvPr>
          <p:cNvSpPr>
            <a:spLocks noGrp="1"/>
          </p:cNvSpPr>
          <p:nvPr>
            <p:ph type="title"/>
          </p:nvPr>
        </p:nvSpPr>
        <p:spPr/>
        <p:txBody>
          <a:bodyPr/>
          <a:lstStyle/>
          <a:p>
            <a:r>
              <a:rPr lang="it-IT" dirty="0"/>
              <a:t>CONVERSIONE DL 44/2023 (legge 74/2023): altre </a:t>
            </a:r>
            <a:r>
              <a:rPr lang="it-IT" dirty="0" err="1"/>
              <a:t>disposizionI</a:t>
            </a:r>
            <a:r>
              <a:rPr lang="it-IT" dirty="0"/>
              <a:t> sulle assunzioni di cui all’art. 3</a:t>
            </a:r>
          </a:p>
        </p:txBody>
      </p:sp>
      <p:sp>
        <p:nvSpPr>
          <p:cNvPr id="3" name="Segnaposto contenuto 2">
            <a:extLst>
              <a:ext uri="{FF2B5EF4-FFF2-40B4-BE49-F238E27FC236}">
                <a16:creationId xmlns:a16="http://schemas.microsoft.com/office/drawing/2014/main" id="{6D29A686-D294-6CCE-ACC1-AED66DEA831A}"/>
              </a:ext>
            </a:extLst>
          </p:cNvPr>
          <p:cNvSpPr>
            <a:spLocks noGrp="1"/>
          </p:cNvSpPr>
          <p:nvPr>
            <p:ph idx="1"/>
          </p:nvPr>
        </p:nvSpPr>
        <p:spPr/>
        <p:txBody>
          <a:bodyPr>
            <a:normAutofit fontScale="92500"/>
          </a:bodyPr>
          <a:lstStyle/>
          <a:p>
            <a:r>
              <a:rPr lang="it-IT" dirty="0"/>
              <a:t>Comma 5 bis: «</a:t>
            </a:r>
            <a:r>
              <a:rPr lang="it-IT" b="0" i="0" u="none" strike="noStrike" dirty="0">
                <a:solidFill>
                  <a:srgbClr val="000000"/>
                </a:solidFill>
                <a:effectLst/>
              </a:rPr>
              <a:t>i regolamenti di regioni ed enti locali, previa intesa in sede di Conferenza unificata </a:t>
            </a:r>
            <a:r>
              <a:rPr lang="it-IT" dirty="0"/>
              <a:t>possono individuare requisiti ulteriori rispetto a quelli stabiliti per l'accesso al pubblico impiego dal </a:t>
            </a:r>
            <a:r>
              <a:rPr lang="it-IT" dirty="0" err="1"/>
              <a:t>dlgs</a:t>
            </a:r>
            <a:r>
              <a:rPr lang="it-IT" dirty="0"/>
              <a:t> n. 165/2001 al fine di rispondere ad esigenze di specificità territoriale </a:t>
            </a:r>
          </a:p>
          <a:p>
            <a:r>
              <a:rPr lang="it-IT" dirty="0"/>
              <a:t>Comma 5 ter </a:t>
            </a:r>
            <a:r>
              <a:rPr lang="it-IT" sz="1800" kern="100" dirty="0">
                <a:effectLst/>
                <a:ea typeface="Calibri" panose="020F0502020204030204" pitchFamily="34" charset="0"/>
                <a:cs typeface="Times New Roman" panose="02020603050405020304" pitchFamily="18" charset="0"/>
              </a:rPr>
              <a:t>possibile riserva fino al 50% delle assunzioni alla stabilizzazione nei ruoli dirigenziali di quelli assunti a tempo determinato nell’ambito degli uffici di ricostruzione a seguito degli eventi sismici.</a:t>
            </a:r>
          </a:p>
          <a:p>
            <a:r>
              <a:rPr lang="it-IT" sz="1800" kern="100" dirty="0">
                <a:ea typeface="Calibri" panose="020F0502020204030204" pitchFamily="34" charset="0"/>
                <a:cs typeface="Times New Roman" panose="02020603050405020304" pitchFamily="18" charset="0"/>
              </a:rPr>
              <a:t>C</a:t>
            </a:r>
            <a:r>
              <a:rPr lang="it-IT" sz="1800" kern="100" dirty="0">
                <a:effectLst/>
                <a:ea typeface="Calibri" panose="020F0502020204030204" pitchFamily="34" charset="0"/>
                <a:cs typeface="Times New Roman" panose="02020603050405020304" pitchFamily="18" charset="0"/>
              </a:rPr>
              <a:t>omma 6 consente di mettere al di fuori della spesa per il personale per gli anni dal 2023 al 2026 gli oneri per le assunzioni di segretari comunali al netto del contributo statale negli enti che ne erano sprovvisti alla data di entrata in vigore del </a:t>
            </a:r>
            <a:r>
              <a:rPr lang="it-IT" sz="1800" kern="100" dirty="0" err="1">
                <a:effectLst/>
                <a:ea typeface="Calibri" panose="020F0502020204030204" pitchFamily="34" charset="0"/>
                <a:cs typeface="Times New Roman" panose="02020603050405020304" pitchFamily="18" charset="0"/>
              </a:rPr>
              <a:t>d.l.</a:t>
            </a:r>
            <a:endParaRPr lang="it-IT" sz="1800" kern="100" dirty="0">
              <a:effectLst/>
              <a:ea typeface="Calibri" panose="020F0502020204030204" pitchFamily="34" charset="0"/>
              <a:cs typeface="Times New Roman" panose="02020603050405020304" pitchFamily="18" charset="0"/>
            </a:endParaRPr>
          </a:p>
          <a:p>
            <a:endParaRPr lang="it-IT" dirty="0"/>
          </a:p>
        </p:txBody>
      </p:sp>
      <p:sp>
        <p:nvSpPr>
          <p:cNvPr id="4" name="Segnaposto piè di pagina 3">
            <a:extLst>
              <a:ext uri="{FF2B5EF4-FFF2-40B4-BE49-F238E27FC236}">
                <a16:creationId xmlns:a16="http://schemas.microsoft.com/office/drawing/2014/main" id="{D415002B-97DF-9410-C98E-23757A69D01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66F616F-7B0F-8DAE-8A7F-E30466A977AA}"/>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4794733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A24F8B-65F7-4B80-23A2-B4E5F48450D9}"/>
              </a:ext>
            </a:extLst>
          </p:cNvPr>
          <p:cNvSpPr>
            <a:spLocks noGrp="1"/>
          </p:cNvSpPr>
          <p:nvPr>
            <p:ph type="title"/>
          </p:nvPr>
        </p:nvSpPr>
        <p:spPr/>
        <p:txBody>
          <a:bodyPr/>
          <a:lstStyle/>
          <a:p>
            <a:r>
              <a:rPr lang="it-IT" dirty="0"/>
              <a:t>CONVERSIONE DL 44/2023 (legge 74/2023): le assunzioni di giovani/1</a:t>
            </a:r>
          </a:p>
        </p:txBody>
      </p:sp>
      <p:sp>
        <p:nvSpPr>
          <p:cNvPr id="3" name="Segnaposto contenuto 2">
            <a:extLst>
              <a:ext uri="{FF2B5EF4-FFF2-40B4-BE49-F238E27FC236}">
                <a16:creationId xmlns:a16="http://schemas.microsoft.com/office/drawing/2014/main" id="{E81FB2DD-81EA-8476-52E2-D26546D8E295}"/>
              </a:ext>
            </a:extLst>
          </p:cNvPr>
          <p:cNvSpPr>
            <a:spLocks noGrp="1"/>
          </p:cNvSpPr>
          <p:nvPr>
            <p:ph idx="1"/>
          </p:nvPr>
        </p:nvSpPr>
        <p:spPr/>
        <p:txBody>
          <a:bodyPr>
            <a:noAutofit/>
          </a:bodyPr>
          <a:lstStyle/>
          <a:p>
            <a:r>
              <a:rPr lang="it-IT" sz="1400" dirty="0"/>
              <a:t>Articolo 3 ter, modificato dall’articolo 28 del dl n. 75/2023</a:t>
            </a:r>
          </a:p>
          <a:p>
            <a:r>
              <a:rPr lang="it-IT" sz="1400" b="0" i="0" u="none" strike="noStrike" dirty="0">
                <a:solidFill>
                  <a:srgbClr val="000000"/>
                </a:solidFill>
                <a:effectLst/>
              </a:rPr>
              <a:t>«Fino al 31 dicembre 2026, le </a:t>
            </a:r>
            <a:r>
              <a:rPr lang="it-IT" sz="1400" dirty="0">
                <a:solidFill>
                  <a:srgbClr val="000000"/>
                </a:solidFill>
              </a:rPr>
              <a:t>PA </a:t>
            </a:r>
            <a:r>
              <a:rPr lang="it-IT" sz="1400" dirty="0"/>
              <a:t>nel limite del 10% delle facoltà </a:t>
            </a:r>
            <a:r>
              <a:rPr lang="it-IT" sz="1400" dirty="0" err="1"/>
              <a:t>assunzionali</a:t>
            </a:r>
            <a:r>
              <a:rPr lang="it-IT" sz="1400" dirty="0"/>
              <a:t> esercitabili (20% per gli enti locali), in relazione ai rispettivi ordinamenti, ai sensi delle disposizioni legislative vigenti in materia, possono assumere, con contratto di lavoro a tempo determinato di apprendistato di durata massima di trentasei mesi, giovani laureati individuati su base territoriale mediante avvisi pubblicati nel portale del reclutamento della funzione pubblica, in deroga a quanto previsto dall'articolo 36, comma 2, del citato </a:t>
            </a:r>
            <a:r>
              <a:rPr lang="it-IT" sz="1400" dirty="0" err="1"/>
              <a:t>dlgs</a:t>
            </a:r>
            <a:r>
              <a:rPr lang="it-IT" sz="1400" dirty="0"/>
              <a:t> n. 165/2001 (esigenze straordinarie e limitate nel tempo) e dall'articolo 9, comma 28, del dl n. 78/2010 (tetto di spesa per le assunzioni flessibili). Con decreto del Ministro per la PA, di concerto con il Ministro dell'università e della ricerca, previa intesa in sede di Conferenza unificata sono stabiliti i criteri e le procedure per il reclutamento, nel rispetto dell'articolo 35 del </a:t>
            </a:r>
            <a:r>
              <a:rPr lang="it-IT" sz="1400" dirty="0" err="1"/>
              <a:t>dlgs</a:t>
            </a:r>
            <a:r>
              <a:rPr lang="it-IT" sz="1400" dirty="0"/>
              <a:t> n. 165/2001, che prevedono una prova scritta, la valutazione dei punteggi dei titoli accademici conseguiti dal candidato, compresa la media ponderata dei voti conseguiti nei singoli esami, la valutazione degli eventuali titoli di specializzazione post </a:t>
            </a:r>
            <a:r>
              <a:rPr lang="it-IT" sz="1400" dirty="0" err="1"/>
              <a:t>lauream</a:t>
            </a:r>
            <a:r>
              <a:rPr lang="it-IT" sz="1400" dirty="0"/>
              <a:t> e delle eventuali esperienze professionali documentate, conferenti con la tipologia dei posti messi a concorso, </a:t>
            </a:r>
            <a:r>
              <a:rPr lang="it-IT" sz="1400" dirty="0" err="1"/>
              <a:t>nonchè</a:t>
            </a:r>
            <a:r>
              <a:rPr lang="it-IT" sz="1400" dirty="0"/>
              <a:t> una prova orale in cui è valutato il possesso delle competenze di cui all'articolo 35-quater, comma 1, lettera a), secondo periodo, del citato </a:t>
            </a:r>
            <a:r>
              <a:rPr lang="it-IT" sz="1400" dirty="0" err="1"/>
              <a:t>dlgs</a:t>
            </a:r>
            <a:r>
              <a:rPr lang="it-IT" sz="1400" dirty="0"/>
              <a:t>. n. 165/2001 (capacità comportamentali e manageriali) A parità di punteggio è preferito il candidato più giovane di età»</a:t>
            </a:r>
          </a:p>
          <a:p>
            <a:r>
              <a:rPr lang="it-IT" sz="1400" dirty="0"/>
              <a:t>Età massima di partecipazione da ritenere fissata in 29 anni (apprendistato di alta formazione </a:t>
            </a:r>
            <a:r>
              <a:rPr lang="it-IT" sz="1400"/>
              <a:t>e ricerca)</a:t>
            </a:r>
            <a:endParaRPr lang="it-IT" sz="1400" dirty="0"/>
          </a:p>
        </p:txBody>
      </p:sp>
      <p:sp>
        <p:nvSpPr>
          <p:cNvPr id="4" name="Segnaposto piè di pagina 3">
            <a:extLst>
              <a:ext uri="{FF2B5EF4-FFF2-40B4-BE49-F238E27FC236}">
                <a16:creationId xmlns:a16="http://schemas.microsoft.com/office/drawing/2014/main" id="{66E65483-6149-C9F4-F3C6-BC69613E370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E9FF6EF-CD35-6B5B-6F49-4E678E1D712B}"/>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2837680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64E036-8ED5-E565-7B57-100E96A23962}"/>
              </a:ext>
            </a:extLst>
          </p:cNvPr>
          <p:cNvSpPr>
            <a:spLocks noGrp="1"/>
          </p:cNvSpPr>
          <p:nvPr>
            <p:ph type="title"/>
          </p:nvPr>
        </p:nvSpPr>
        <p:spPr/>
        <p:txBody>
          <a:bodyPr/>
          <a:lstStyle/>
          <a:p>
            <a:r>
              <a:rPr lang="it-IT" dirty="0"/>
              <a:t>CONVERSIONE DL 44/2023 (legge 74/2023): le assunzioni di giovani/2</a:t>
            </a:r>
          </a:p>
        </p:txBody>
      </p:sp>
      <p:sp>
        <p:nvSpPr>
          <p:cNvPr id="3" name="Segnaposto contenuto 2">
            <a:extLst>
              <a:ext uri="{FF2B5EF4-FFF2-40B4-BE49-F238E27FC236}">
                <a16:creationId xmlns:a16="http://schemas.microsoft.com/office/drawing/2014/main" id="{A97405B1-7F86-3F56-0898-82E512E3464C}"/>
              </a:ext>
            </a:extLst>
          </p:cNvPr>
          <p:cNvSpPr>
            <a:spLocks noGrp="1"/>
          </p:cNvSpPr>
          <p:nvPr>
            <p:ph idx="1"/>
          </p:nvPr>
        </p:nvSpPr>
        <p:spPr/>
        <p:txBody>
          <a:bodyPr>
            <a:normAutofit fontScale="70000" lnSpcReduction="20000"/>
          </a:bodyPr>
          <a:lstStyle/>
          <a:p>
            <a:pPr algn="just"/>
            <a:r>
              <a:rPr lang="it-IT" b="0" i="0" u="none" strike="noStrike" dirty="0">
                <a:solidFill>
                  <a:srgbClr val="000000"/>
                </a:solidFill>
                <a:effectLst/>
                <a:latin typeface="Verdana" panose="020B0604030504040204" pitchFamily="34" charset="0"/>
              </a:rPr>
              <a:t>Fino al 31 dicembre 2026, le PA amministrazioni possono stipulare convenzioni non onerose con istituzioni universitarie legalmente riconosciute ai sensi della normativa vigente in materia per l'individuazione, attraverso le modalità di cui al medesimo comma 1 e nel rispetto dell'articolo 35 del </a:t>
            </a:r>
            <a:r>
              <a:rPr lang="it-IT" b="0" i="0" u="none" strike="noStrike" dirty="0" err="1">
                <a:solidFill>
                  <a:srgbClr val="000000"/>
                </a:solidFill>
                <a:effectLst/>
                <a:latin typeface="Verdana" panose="020B0604030504040204" pitchFamily="34" charset="0"/>
              </a:rPr>
              <a:t>dlgs</a:t>
            </a:r>
            <a:r>
              <a:rPr lang="it-IT" b="0" i="0" u="none" strike="noStrike" dirty="0">
                <a:solidFill>
                  <a:srgbClr val="000000"/>
                </a:solidFill>
                <a:effectLst/>
                <a:latin typeface="Verdana" panose="020B0604030504040204" pitchFamily="34" charset="0"/>
              </a:rPr>
              <a:t> n. 165/2001, di studenti di età inferiore a 24 anni, che abbiano concluso gli esami previsti dal piano di studi, da assumere a tempo determinato con contratto di formazione e lavoro, nel limite del 10% (20% per gli enti locali) delle facoltà </a:t>
            </a:r>
            <a:r>
              <a:rPr lang="it-IT" b="0" i="0" u="none" strike="noStrike" dirty="0" err="1">
                <a:solidFill>
                  <a:srgbClr val="000000"/>
                </a:solidFill>
                <a:effectLst/>
                <a:latin typeface="Verdana" panose="020B0604030504040204" pitchFamily="34" charset="0"/>
              </a:rPr>
              <a:t>assunzionali</a:t>
            </a:r>
            <a:r>
              <a:rPr lang="it-IT" b="0" i="0" u="none" strike="noStrike" dirty="0">
                <a:solidFill>
                  <a:srgbClr val="000000"/>
                </a:solidFill>
                <a:effectLst/>
                <a:latin typeface="Verdana" panose="020B0604030504040204" pitchFamily="34" charset="0"/>
              </a:rPr>
              <a:t> esercitabili, in relazione ai rispettivi ordinamenti, ai sensi delle disposizioni legislative vigenti in materia, in deroga a quanto previsto dall'articolo 36, comma 2, del </a:t>
            </a:r>
            <a:r>
              <a:rPr lang="it-IT" b="0" i="0" u="none" strike="noStrike" dirty="0" err="1">
                <a:solidFill>
                  <a:srgbClr val="000000"/>
                </a:solidFill>
                <a:effectLst/>
                <a:latin typeface="Verdana" panose="020B0604030504040204" pitchFamily="34" charset="0"/>
              </a:rPr>
              <a:t>dlgs</a:t>
            </a:r>
            <a:r>
              <a:rPr lang="it-IT" b="0" i="0" u="none" strike="noStrike" dirty="0">
                <a:solidFill>
                  <a:srgbClr val="000000"/>
                </a:solidFill>
                <a:effectLst/>
                <a:latin typeface="Verdana" panose="020B0604030504040204" pitchFamily="34" charset="0"/>
              </a:rPr>
              <a:t>. n. 165/2001 e dall'articolo 9, comma 28, del dl n. 78/2010. Con il decreto di cui al comma 1 sono stabiliti altresì i contenuti omogenei delle convenzioni </a:t>
            </a:r>
            <a:r>
              <a:rPr lang="it-IT" sz="1800" b="0" i="0" u="none" strike="noStrike" dirty="0">
                <a:solidFill>
                  <a:srgbClr val="000000"/>
                </a:solidFill>
                <a:effectLst/>
                <a:latin typeface="Verdana" panose="020B0604030504040204" pitchFamily="34" charset="0"/>
                <a:hlinkClick r:id="rId2"/>
              </a:rPr>
              <a:t>[51]</a:t>
            </a:r>
            <a:r>
              <a:rPr lang="it-IT" b="0" i="0" u="none" strike="noStrike" dirty="0">
                <a:solidFill>
                  <a:srgbClr val="000000"/>
                </a:solidFill>
                <a:effectLst/>
                <a:latin typeface="Verdana" panose="020B0604030504040204" pitchFamily="34" charset="0"/>
              </a:rPr>
              <a:t>.</a:t>
            </a:r>
          </a:p>
          <a:p>
            <a:pPr algn="just"/>
            <a:r>
              <a:rPr lang="it-IT" b="0" i="0" u="none" strike="noStrike" dirty="0">
                <a:solidFill>
                  <a:srgbClr val="000000"/>
                </a:solidFill>
                <a:effectLst/>
                <a:latin typeface="Verdana" panose="020B0604030504040204" pitchFamily="34" charset="0"/>
              </a:rPr>
              <a:t>3. Il personale assunto ai sensi dei commi 1 e 2 è inquadrato nell'area dei funzionari. Alla scadenza dei contratti di cui ai predetti commi, in presenza dei requisiti per l'accesso al pubblico impiego e della valutazione positiva del servizio prestato, il rapporto di lavoro si trasforma in rapporto a tempo indeterminato nei limiti delle facoltà </a:t>
            </a:r>
            <a:r>
              <a:rPr lang="it-IT" b="0" i="0" u="none" strike="noStrike" dirty="0" err="1">
                <a:solidFill>
                  <a:srgbClr val="000000"/>
                </a:solidFill>
                <a:effectLst/>
                <a:latin typeface="Verdana" panose="020B0604030504040204" pitchFamily="34" charset="0"/>
              </a:rPr>
              <a:t>assunzionali</a:t>
            </a:r>
            <a:r>
              <a:rPr lang="it-IT" b="0" i="0" u="none" strike="noStrike" dirty="0">
                <a:solidFill>
                  <a:srgbClr val="000000"/>
                </a:solidFill>
                <a:effectLst/>
                <a:latin typeface="Verdana" panose="020B0604030504040204" pitchFamily="34" charset="0"/>
              </a:rPr>
              <a:t> già utilizzate ai sensi dei medesimi commi 1 e 2.</a:t>
            </a:r>
          </a:p>
          <a:p>
            <a:endParaRPr lang="it-IT" dirty="0"/>
          </a:p>
        </p:txBody>
      </p:sp>
      <p:sp>
        <p:nvSpPr>
          <p:cNvPr id="4" name="Segnaposto piè di pagina 3">
            <a:extLst>
              <a:ext uri="{FF2B5EF4-FFF2-40B4-BE49-F238E27FC236}">
                <a16:creationId xmlns:a16="http://schemas.microsoft.com/office/drawing/2014/main" id="{C11A9720-E68F-883E-BEA0-BA8B02CD36C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BA4BC92-EE2C-BCCA-9B81-B4D407C00792}"/>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283446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4951CD0-AAA9-859E-BEF0-A00FF2CDE9CD}"/>
              </a:ext>
            </a:extLst>
          </p:cNvPr>
          <p:cNvSpPr>
            <a:spLocks noGrp="1"/>
          </p:cNvSpPr>
          <p:nvPr>
            <p:ph type="title"/>
          </p:nvPr>
        </p:nvSpPr>
        <p:spPr/>
        <p:txBody>
          <a:bodyPr/>
          <a:lstStyle/>
          <a:p>
            <a:r>
              <a:rPr lang="it-IT" dirty="0"/>
              <a:t>CONVERSIONE DL 44/2023 (legge 74/2023): le assunzioni di giovani/3</a:t>
            </a:r>
          </a:p>
        </p:txBody>
      </p:sp>
      <p:sp>
        <p:nvSpPr>
          <p:cNvPr id="3" name="Segnaposto contenuto 2">
            <a:extLst>
              <a:ext uri="{FF2B5EF4-FFF2-40B4-BE49-F238E27FC236}">
                <a16:creationId xmlns:a16="http://schemas.microsoft.com/office/drawing/2014/main" id="{7D7EC95F-6F4D-FE3E-0524-0A9801F340CB}"/>
              </a:ext>
            </a:extLst>
          </p:cNvPr>
          <p:cNvSpPr>
            <a:spLocks noGrp="1"/>
          </p:cNvSpPr>
          <p:nvPr>
            <p:ph idx="1"/>
          </p:nvPr>
        </p:nvSpPr>
        <p:spPr/>
        <p:txBody>
          <a:bodyPr>
            <a:normAutofit fontScale="77500" lnSpcReduction="20000"/>
          </a:bodyPr>
          <a:lstStyle/>
          <a:p>
            <a:pPr algn="just"/>
            <a:r>
              <a:rPr lang="it-IT" sz="2100" b="0" i="0" u="none" strike="noStrike" dirty="0">
                <a:solidFill>
                  <a:srgbClr val="000000"/>
                </a:solidFill>
                <a:effectLst/>
              </a:rPr>
              <a:t>4. I bandi di concorso per l'accesso al pubblico impiego possono prevedere che il punteggio del titolo di studio richiesto sia aumentato fino al doppio qualora il titolo di studio medesimo sia stato conseguito nei cinque anni antecedenti alla scadenza del termine di presentazione della domanda di partecipazione al concorso.</a:t>
            </a:r>
          </a:p>
          <a:p>
            <a:pPr algn="just"/>
            <a:r>
              <a:rPr lang="it-IT" sz="2100" b="0" i="0" u="none" strike="noStrike" dirty="0">
                <a:solidFill>
                  <a:srgbClr val="000000"/>
                </a:solidFill>
                <a:effectLst/>
              </a:rPr>
              <a:t>4-bis. Per i comuni, le unioni di comuni, le province e le città metropolitane, le percentuali di cui ai commi 1 e 2 sono incrementate rispettivamente al 20% delle facoltà </a:t>
            </a:r>
            <a:r>
              <a:rPr lang="it-IT" sz="2100" b="0" i="0" u="none" strike="noStrike" dirty="0" err="1">
                <a:solidFill>
                  <a:srgbClr val="000000"/>
                </a:solidFill>
                <a:effectLst/>
              </a:rPr>
              <a:t>assunzionali</a:t>
            </a:r>
            <a:r>
              <a:rPr lang="it-IT" sz="2100" b="0" i="0" u="none" strike="noStrike" dirty="0">
                <a:solidFill>
                  <a:srgbClr val="000000"/>
                </a:solidFill>
                <a:effectLst/>
              </a:rPr>
              <a:t> esercitabili e, comunque, per almeno una unità. Fermo restando il rispetto dei principi generali di reclutamento del personale stabiliti dall'articolo 35 del </a:t>
            </a:r>
            <a:r>
              <a:rPr lang="it-IT" sz="2100" b="0" i="0" u="none" strike="noStrike" dirty="0" err="1">
                <a:solidFill>
                  <a:srgbClr val="000000"/>
                </a:solidFill>
                <a:effectLst/>
              </a:rPr>
              <a:t>dlgs</a:t>
            </a:r>
            <a:r>
              <a:rPr lang="it-IT" sz="2100" b="0" i="0" u="none" strike="noStrike" dirty="0">
                <a:solidFill>
                  <a:srgbClr val="000000"/>
                </a:solidFill>
                <a:effectLst/>
              </a:rPr>
              <a:t> n. 165/2001, in relazione alle specifiche finalità formative del contratto e al fine di ridurre i tempi di accesso all'impiego con riferimento alle assunzioni previste dal presente articolo, non si applicano le procedure di mobilità previste dagli articoli 34, comma 6, e 34-bis del citato  </a:t>
            </a:r>
            <a:r>
              <a:rPr lang="it-IT" sz="2100" b="0" i="0" u="none" strike="noStrike" dirty="0" err="1">
                <a:solidFill>
                  <a:srgbClr val="000000"/>
                </a:solidFill>
                <a:effectLst/>
              </a:rPr>
              <a:t>dlgs</a:t>
            </a:r>
            <a:r>
              <a:rPr lang="it-IT" sz="2100" b="0" i="0" u="none" strike="noStrike" dirty="0">
                <a:solidFill>
                  <a:srgbClr val="000000"/>
                </a:solidFill>
                <a:effectLst/>
              </a:rPr>
              <a:t> n. 165/2001. Alle assunzioni di cui al presente comma si applica quanto previsto in materia di adeguamento dei limiti dei trattamenti economici accessori del personale dall'ultimo periodo del comma 1-bis e dall'ultimo periodo del comma 2 dell'articolo 33 del dl n. 34/2019»</a:t>
            </a:r>
          </a:p>
        </p:txBody>
      </p:sp>
      <p:sp>
        <p:nvSpPr>
          <p:cNvPr id="4" name="Segnaposto piè di pagina 3">
            <a:extLst>
              <a:ext uri="{FF2B5EF4-FFF2-40B4-BE49-F238E27FC236}">
                <a16:creationId xmlns:a16="http://schemas.microsoft.com/office/drawing/2014/main" id="{2A597482-17CE-9324-8410-1D8D96681FD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33999B8-59A4-36EB-F5A8-624FD52FAE03}"/>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1869319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022832-C576-941D-3817-C2CBC3956221}"/>
              </a:ext>
            </a:extLst>
          </p:cNvPr>
          <p:cNvSpPr>
            <a:spLocks noGrp="1"/>
          </p:cNvSpPr>
          <p:nvPr>
            <p:ph type="title"/>
          </p:nvPr>
        </p:nvSpPr>
        <p:spPr/>
        <p:txBody>
          <a:bodyPr>
            <a:normAutofit fontScale="90000"/>
          </a:bodyPr>
          <a:lstStyle/>
          <a:p>
            <a:r>
              <a:rPr lang="it-IT" dirty="0"/>
              <a:t>CONVERSIONE DL 44/2023 (legge 74/2023): IL TRATTENIMENTO IN SERVIZIO DEI DIRIGENTI GENERALI</a:t>
            </a:r>
          </a:p>
        </p:txBody>
      </p:sp>
      <p:sp>
        <p:nvSpPr>
          <p:cNvPr id="3" name="Segnaposto contenuto 2">
            <a:extLst>
              <a:ext uri="{FF2B5EF4-FFF2-40B4-BE49-F238E27FC236}">
                <a16:creationId xmlns:a16="http://schemas.microsoft.com/office/drawing/2014/main" id="{0ED2EBEE-AE3B-CB49-CDE9-29DBC784E522}"/>
              </a:ext>
            </a:extLst>
          </p:cNvPr>
          <p:cNvSpPr>
            <a:spLocks noGrp="1"/>
          </p:cNvSpPr>
          <p:nvPr>
            <p:ph idx="1"/>
          </p:nvPr>
        </p:nvSpPr>
        <p:spPr/>
        <p:txBody>
          <a:bodyPr>
            <a:normAutofit lnSpcReduction="10000"/>
          </a:bodyPr>
          <a:lstStyle/>
          <a:p>
            <a:r>
              <a:rPr lang="it-IT" dirty="0"/>
              <a:t>Articolo 1, comma 4 bis, consentiva a tutte le PA il trattenimento in servizio fino al 31.12.2026 dei dirigenti generali a condizione che fossero «in possesso di specifiche professionalità»</a:t>
            </a:r>
          </a:p>
          <a:p>
            <a:r>
              <a:rPr lang="it-IT" dirty="0"/>
              <a:t>Abrogato dall’articolo 11 del </a:t>
            </a:r>
            <a:r>
              <a:rPr lang="it-IT" dirty="0" err="1"/>
              <a:t>d.l.</a:t>
            </a:r>
            <a:r>
              <a:rPr lang="it-IT" dirty="0"/>
              <a:t> n. 105/2023 che consente alle PA di «</a:t>
            </a:r>
            <a:r>
              <a:rPr lang="it-IT" dirty="0">
                <a:effectLst/>
              </a:rPr>
              <a:t>trattenere in servizio, fino al 31 dicembre 2026, i dirigenti generali, anche apicali, dei dipartimenti o delle strutture corrispondenti secondo i rispettivi ordinamenti, con esclusione di quelli già collocati in quiescenza, che siano attuatori di interventi previsti nel Piano nazionale di ripresa e resilienza»</a:t>
            </a:r>
          </a:p>
          <a:p>
            <a:r>
              <a:rPr lang="it-IT" dirty="0"/>
              <a:t>Fatti salvi fino al 31.12.2026 gli effetti dei trattenimenti in servizio di dirigenti generali</a:t>
            </a:r>
          </a:p>
        </p:txBody>
      </p:sp>
      <p:sp>
        <p:nvSpPr>
          <p:cNvPr id="4" name="Segnaposto piè di pagina 3">
            <a:extLst>
              <a:ext uri="{FF2B5EF4-FFF2-40B4-BE49-F238E27FC236}">
                <a16:creationId xmlns:a16="http://schemas.microsoft.com/office/drawing/2014/main" id="{7ADB2D79-6D31-43DA-4E4E-D9FCBFBE127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DD7A82B-6AB3-C371-FCCE-51D29A8532FA}"/>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33467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0C2A03-F64F-865A-FE7A-DE7ACD8FDAFF}"/>
              </a:ext>
            </a:extLst>
          </p:cNvPr>
          <p:cNvSpPr>
            <a:spLocks noGrp="1"/>
          </p:cNvSpPr>
          <p:nvPr>
            <p:ph type="title"/>
          </p:nvPr>
        </p:nvSpPr>
        <p:spPr/>
        <p:txBody>
          <a:bodyPr/>
          <a:lstStyle/>
          <a:p>
            <a:r>
              <a:rPr lang="it-IT" dirty="0"/>
              <a:t>CONVERSIONE DL 75/2023 (LEGGE 112/2023): scorrimento graduatorie e dirigenza</a:t>
            </a:r>
          </a:p>
        </p:txBody>
      </p:sp>
      <p:sp>
        <p:nvSpPr>
          <p:cNvPr id="3" name="Segnaposto contenuto 2">
            <a:extLst>
              <a:ext uri="{FF2B5EF4-FFF2-40B4-BE49-F238E27FC236}">
                <a16:creationId xmlns:a16="http://schemas.microsoft.com/office/drawing/2014/main" id="{098D10D9-5863-9011-4E7E-719AE70295E0}"/>
              </a:ext>
            </a:extLst>
          </p:cNvPr>
          <p:cNvSpPr>
            <a:spLocks noGrp="1"/>
          </p:cNvSpPr>
          <p:nvPr>
            <p:ph idx="1"/>
          </p:nvPr>
        </p:nvSpPr>
        <p:spPr/>
        <p:txBody>
          <a:bodyPr>
            <a:normAutofit lnSpcReduction="10000"/>
          </a:bodyPr>
          <a:lstStyle/>
          <a:p>
            <a:r>
              <a:rPr lang="it-IT" dirty="0"/>
              <a:t>Modifica alla possibilità di assunzione di idonei</a:t>
            </a:r>
          </a:p>
          <a:p>
            <a:r>
              <a:rPr lang="it-IT" dirty="0"/>
              <a:t>«</a:t>
            </a:r>
            <a:r>
              <a:rPr lang="it-IT" b="0" i="0" u="none" strike="noStrike" dirty="0">
                <a:solidFill>
                  <a:srgbClr val="000000"/>
                </a:solidFill>
                <a:effectLst/>
              </a:rPr>
              <a:t>Le disposizioni dell'articolo 35, comma 5-ter, quarto e quinto periodo, del </a:t>
            </a:r>
            <a:r>
              <a:rPr lang="it-IT" b="0" i="0" u="none" strike="noStrike" dirty="0" err="1">
                <a:solidFill>
                  <a:srgbClr val="000000"/>
                </a:solidFill>
                <a:effectLst/>
              </a:rPr>
              <a:t>dlgs</a:t>
            </a:r>
            <a:r>
              <a:rPr lang="it-IT" b="0" i="0" u="none" strike="noStrike" dirty="0">
                <a:solidFill>
                  <a:srgbClr val="000000"/>
                </a:solidFill>
                <a:effectLst/>
              </a:rPr>
              <a:t> n. 165/2001 </a:t>
            </a:r>
            <a:r>
              <a:rPr lang="it-IT" dirty="0"/>
              <a:t>si applicano ai concorsi pubblici banditi successivamente alla data di entrata in vigore della legge di conversione del presente decreto»</a:t>
            </a:r>
          </a:p>
          <a:p>
            <a:r>
              <a:rPr lang="it-IT" dirty="0"/>
              <a:t>Per la dirigenza «</a:t>
            </a:r>
            <a:r>
              <a:rPr lang="it-IT" dirty="0">
                <a:solidFill>
                  <a:srgbClr val="000000"/>
                </a:solidFill>
              </a:rPr>
              <a:t>l</a:t>
            </a:r>
            <a:r>
              <a:rPr lang="it-IT" b="0" i="0" u="none" strike="noStrike" dirty="0">
                <a:solidFill>
                  <a:srgbClr val="000000"/>
                </a:solidFill>
                <a:effectLst/>
              </a:rPr>
              <a:t>'esperienza maturata all'estero costituisce titolo preferenziale per l'accesso a posizioni economiche superiori o a progressioni orizzontali e verticali di carriera all'interno dell'amministrazione pubblica ed è adeguatamente valorizzata, se di durata almeno biennale, nei bandi di concorso per l'accesso alla dirigenza, </a:t>
            </a:r>
            <a:r>
              <a:rPr lang="it-IT" b="0" i="0" u="none" strike="noStrike" dirty="0" err="1">
                <a:solidFill>
                  <a:srgbClr val="000000"/>
                </a:solidFill>
                <a:effectLst/>
              </a:rPr>
              <a:t>nonchè</a:t>
            </a:r>
            <a:r>
              <a:rPr lang="it-IT" b="0" i="0" u="none" strike="noStrike" dirty="0">
                <a:solidFill>
                  <a:srgbClr val="000000"/>
                </a:solidFill>
                <a:effectLst/>
              </a:rPr>
              <a:t> nelle procedure di conferimento di incarichi dirigenziali qualora attinenti all'esperienza stessa»</a:t>
            </a:r>
            <a:endParaRPr lang="it-IT" dirty="0"/>
          </a:p>
        </p:txBody>
      </p:sp>
      <p:sp>
        <p:nvSpPr>
          <p:cNvPr id="4" name="Segnaposto piè di pagina 3">
            <a:extLst>
              <a:ext uri="{FF2B5EF4-FFF2-40B4-BE49-F238E27FC236}">
                <a16:creationId xmlns:a16="http://schemas.microsoft.com/office/drawing/2014/main" id="{F75C01DF-3031-02B9-CF54-4CA7401E5EA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CC08F30-E2C5-A0AE-ACA1-CF9FDDBA9F84}"/>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3050507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38AF26-8884-E408-7241-E9FA9588FD3B}"/>
              </a:ext>
            </a:extLst>
          </p:cNvPr>
          <p:cNvSpPr>
            <a:spLocks noGrp="1"/>
          </p:cNvSpPr>
          <p:nvPr>
            <p:ph type="title"/>
          </p:nvPr>
        </p:nvSpPr>
        <p:spPr/>
        <p:txBody>
          <a:bodyPr/>
          <a:lstStyle/>
          <a:p>
            <a:r>
              <a:rPr lang="it-IT" dirty="0"/>
              <a:t>CONVERSIONE DL 75/2023 (LEGGE 112/2023): I LAVORATORI SOCIALMENTE UTILI</a:t>
            </a:r>
          </a:p>
        </p:txBody>
      </p:sp>
      <p:sp>
        <p:nvSpPr>
          <p:cNvPr id="3" name="Segnaposto contenuto 2">
            <a:extLst>
              <a:ext uri="{FF2B5EF4-FFF2-40B4-BE49-F238E27FC236}">
                <a16:creationId xmlns:a16="http://schemas.microsoft.com/office/drawing/2014/main" id="{939CB952-01CC-D66D-DCAB-A0151D045555}"/>
              </a:ext>
            </a:extLst>
          </p:cNvPr>
          <p:cNvSpPr>
            <a:spLocks noGrp="1"/>
          </p:cNvSpPr>
          <p:nvPr>
            <p:ph idx="1"/>
          </p:nvPr>
        </p:nvSpPr>
        <p:spPr/>
        <p:txBody>
          <a:bodyPr>
            <a:normAutofit fontScale="62500" lnSpcReduction="20000"/>
          </a:bodyPr>
          <a:lstStyle/>
          <a:p>
            <a:r>
              <a:rPr lang="it-IT" dirty="0"/>
              <a:t>Articolo 2 : </a:t>
            </a:r>
            <a:r>
              <a:rPr lang="it-IT" b="0" i="0" u="none" strike="noStrike" dirty="0">
                <a:solidFill>
                  <a:srgbClr val="000000"/>
                </a:solidFill>
                <a:effectLst/>
              </a:rPr>
              <a:t>Al fine di semplificare le assunzioni di cui all'articolo 1, comma 446, della legge n. 145/2018 le PA hanno facoltà di assumere a tempo indeterminato i lavoratori di cui all'articolo 2, comma 1, del </a:t>
            </a:r>
            <a:r>
              <a:rPr lang="it-IT" b="0" i="0" u="none" strike="noStrike" dirty="0" err="1">
                <a:solidFill>
                  <a:srgbClr val="000000"/>
                </a:solidFill>
                <a:effectLst/>
              </a:rPr>
              <a:t>dlgs</a:t>
            </a:r>
            <a:r>
              <a:rPr lang="it-IT" b="0" i="0" u="none" strike="noStrike" dirty="0">
                <a:solidFill>
                  <a:srgbClr val="000000"/>
                </a:solidFill>
                <a:effectLst/>
              </a:rPr>
              <a:t> n. 81/2000 e all'articolo 3, comma 1, del dl n. 280/1997, i lavoratori già rientranti nell'ambito di applicazione dell'abrogato articolo 7 del decreto legislativo 1° dicembre 1997, n. 468, i lavoratori impegnati in attività di pubblica utilità, </a:t>
            </a:r>
            <a:r>
              <a:rPr lang="it-IT" b="0" i="0" u="none" strike="noStrike" dirty="0" err="1">
                <a:solidFill>
                  <a:srgbClr val="000000"/>
                </a:solidFill>
                <a:effectLst/>
              </a:rPr>
              <a:t>nonchè</a:t>
            </a:r>
            <a:r>
              <a:rPr lang="it-IT" b="0" i="0" u="none" strike="noStrike" dirty="0">
                <a:solidFill>
                  <a:srgbClr val="000000"/>
                </a:solidFill>
                <a:effectLst/>
              </a:rPr>
              <a:t> i lavoratori impegnati in attività socialmente utili della Regione siciliana, di cui all'articolo 30, comma 1, della legge della Regione siciliana 28 gennaio 2014, n. 5, e i lavoratori inseriti nell'elenco regionale di cui al medesimo articolo 30, comma 1, della legge della Regione siciliana n. 5 del 2014, anche con contratti di lavoro a tempo parziale, anche in deroga, fino al 30 giugno 2026 in qualità di lavoratori soprannumerari, alla dotazione organica e al piano di fabbisogno del personale, fermi restando i vincoli </a:t>
            </a:r>
            <a:r>
              <a:rPr lang="it-IT" b="0" i="0" u="none" strike="noStrike" dirty="0" err="1">
                <a:solidFill>
                  <a:srgbClr val="000000"/>
                </a:solidFill>
                <a:effectLst/>
              </a:rPr>
              <a:t>assunzionali</a:t>
            </a:r>
            <a:r>
              <a:rPr lang="it-IT" b="0" i="0" u="none" strike="noStrike" dirty="0">
                <a:solidFill>
                  <a:srgbClr val="000000"/>
                </a:solidFill>
                <a:effectLst/>
              </a:rPr>
              <a:t> previsti dalla vigente normativa. </a:t>
            </a:r>
          </a:p>
          <a:p>
            <a:r>
              <a:rPr lang="it-IT" b="0" i="0" u="none" strike="noStrike" dirty="0">
                <a:solidFill>
                  <a:srgbClr val="000000"/>
                </a:solidFill>
                <a:effectLst/>
              </a:rPr>
              <a:t>2-bis. Al fine di favorire percorsi di politiche attive per la realizzazione di tirocini di inclusione sociale rivolti a disoccupati già percettori di trattamenti di mobilità in deroga, la regione Calabria è autorizzata a prorogare di un ulteriore anno i percorsi realizzati a seguito dell'accordo quadro sui criteri per l'accesso agli ammortizzatori sociali in deroga in Calabria, anno 2015-2016, sottoscritto tra la regione Calabria e le parti sociali il 7 dicembre 2016. A tale fine, è assegnato alla regione Calabria un contributo di 5 milioni di euro per l'anno 2023. Finanziamento di 5 mln di euro</a:t>
            </a:r>
          </a:p>
          <a:p>
            <a:pPr algn="just"/>
            <a:r>
              <a:rPr lang="it-IT" b="0" i="0" u="none" strike="noStrike" dirty="0">
                <a:solidFill>
                  <a:srgbClr val="000000"/>
                </a:solidFill>
                <a:effectLst/>
              </a:rPr>
              <a:t>2-quater. Al comma 495 dell'articolo 1 della legge 27 dicembre 2019, n. 160, le parole: «30 giugno 2023» sono sostituite dalle seguenti: «30 dicembre 2023» (</a:t>
            </a:r>
            <a:r>
              <a:rPr lang="it-IT" b="0" i="0" u="none" strike="noStrike" dirty="0" err="1">
                <a:solidFill>
                  <a:srgbClr val="000000"/>
                </a:solidFill>
                <a:effectLst/>
              </a:rPr>
              <a:t>Nda</a:t>
            </a:r>
            <a:r>
              <a:rPr lang="it-IT" b="0" i="0" u="none" strike="noStrike" dirty="0">
                <a:solidFill>
                  <a:srgbClr val="000000"/>
                </a:solidFill>
                <a:effectLst/>
              </a:rPr>
              <a:t> termine per le assunzioni a tempo determinato di tale personale)</a:t>
            </a:r>
          </a:p>
        </p:txBody>
      </p:sp>
      <p:sp>
        <p:nvSpPr>
          <p:cNvPr id="4" name="Segnaposto piè di pagina 3">
            <a:extLst>
              <a:ext uri="{FF2B5EF4-FFF2-40B4-BE49-F238E27FC236}">
                <a16:creationId xmlns:a16="http://schemas.microsoft.com/office/drawing/2014/main" id="{817E5247-5CFB-84BC-809E-F9643429E2C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3FA6135-4C8C-15FD-3853-7B2E9FCC9974}"/>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740866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B1EE55-6136-B15F-8650-83B6FDE89CC6}"/>
              </a:ext>
            </a:extLst>
          </p:cNvPr>
          <p:cNvSpPr>
            <a:spLocks noGrp="1"/>
          </p:cNvSpPr>
          <p:nvPr>
            <p:ph type="title"/>
          </p:nvPr>
        </p:nvSpPr>
        <p:spPr/>
        <p:txBody>
          <a:bodyPr/>
          <a:lstStyle/>
          <a:p>
            <a:r>
              <a:rPr lang="it-IT" dirty="0"/>
              <a:t>CONVERSIONE DL 75/2023 (LEGGE 112/2023): la stabilizzazione dei dirigenti dei comuni</a:t>
            </a:r>
          </a:p>
        </p:txBody>
      </p:sp>
      <p:sp>
        <p:nvSpPr>
          <p:cNvPr id="3" name="Segnaposto contenuto 2">
            <a:extLst>
              <a:ext uri="{FF2B5EF4-FFF2-40B4-BE49-F238E27FC236}">
                <a16:creationId xmlns:a16="http://schemas.microsoft.com/office/drawing/2014/main" id="{AC825212-BEA0-C149-8519-73336F88AC26}"/>
              </a:ext>
            </a:extLst>
          </p:cNvPr>
          <p:cNvSpPr>
            <a:spLocks noGrp="1"/>
          </p:cNvSpPr>
          <p:nvPr>
            <p:ph idx="1"/>
          </p:nvPr>
        </p:nvSpPr>
        <p:spPr/>
        <p:txBody>
          <a:bodyPr>
            <a:normAutofit fontScale="92500" lnSpcReduction="10000"/>
          </a:bodyPr>
          <a:lstStyle/>
          <a:p>
            <a:r>
              <a:rPr lang="it-IT" b="0" i="0" u="none" strike="noStrike" dirty="0">
                <a:solidFill>
                  <a:srgbClr val="000000"/>
                </a:solidFill>
                <a:effectLst/>
              </a:rPr>
              <a:t>Articolo 28 comma 1-bis. I comuni possono prevedere, nel limite dei posti disponibili della vigente dotazione organica e in coerenza con il piano triennale dei fabbisogni, di cui all'articolo 6 del </a:t>
            </a:r>
            <a:r>
              <a:rPr lang="it-IT" dirty="0" err="1">
                <a:solidFill>
                  <a:srgbClr val="000000"/>
                </a:solidFill>
              </a:rPr>
              <a:t>dlgs</a:t>
            </a:r>
            <a:r>
              <a:rPr lang="it-IT" dirty="0">
                <a:solidFill>
                  <a:srgbClr val="000000"/>
                </a:solidFill>
              </a:rPr>
              <a:t> n. 165/2001, </a:t>
            </a:r>
            <a:r>
              <a:rPr lang="it-IT" dirty="0"/>
              <a:t>nell'ambito dei concorsi pubblici per il reclutamento di personale dirigenziale, una riserva di posti non superiore al 50 per cento da destinare al personale, dirigenziale e non dirigenziale, che abbia maturato con pieno merito almeno trentasei mesi di servizio, anche non continuativi, negli ultimi cinque anni e che sia stato assunto a tempo determinato previo esperimento di procedure selettive e comparative a evidenza pubblica, o al personale non dirigenziale che sia in servizio a tempo indeterminato per lo stesso periodo di tempo. Le assunzioni di personale di cui al presente comma sono effettuate a valere sulle facoltà </a:t>
            </a:r>
            <a:r>
              <a:rPr lang="it-IT" dirty="0" err="1"/>
              <a:t>assunzionali</a:t>
            </a:r>
            <a:r>
              <a:rPr lang="it-IT" dirty="0"/>
              <a:t> di ciascuna amministrazione disponibili a legislazione vigente</a:t>
            </a:r>
          </a:p>
        </p:txBody>
      </p:sp>
      <p:sp>
        <p:nvSpPr>
          <p:cNvPr id="4" name="Segnaposto piè di pagina 3">
            <a:extLst>
              <a:ext uri="{FF2B5EF4-FFF2-40B4-BE49-F238E27FC236}">
                <a16:creationId xmlns:a16="http://schemas.microsoft.com/office/drawing/2014/main" id="{B8CBC8F2-D6DA-AF76-B3F5-5031E73702B3}"/>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2DE95C88-1CF0-20EA-AF2D-F69F3699693D}"/>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1072999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C145D-6BDB-743A-3778-433B9EC23B7C}"/>
              </a:ext>
            </a:extLst>
          </p:cNvPr>
          <p:cNvSpPr>
            <a:spLocks noGrp="1"/>
          </p:cNvSpPr>
          <p:nvPr>
            <p:ph type="title"/>
          </p:nvPr>
        </p:nvSpPr>
        <p:spPr/>
        <p:txBody>
          <a:bodyPr/>
          <a:lstStyle/>
          <a:p>
            <a:r>
              <a:rPr lang="it-IT" dirty="0"/>
              <a:t>CONVERSIONE DL 75/2023 (LEGGE 112/2023): lo scavalco di eccedenza</a:t>
            </a:r>
          </a:p>
        </p:txBody>
      </p:sp>
      <p:sp>
        <p:nvSpPr>
          <p:cNvPr id="3" name="Segnaposto contenuto 2">
            <a:extLst>
              <a:ext uri="{FF2B5EF4-FFF2-40B4-BE49-F238E27FC236}">
                <a16:creationId xmlns:a16="http://schemas.microsoft.com/office/drawing/2014/main" id="{FD74E783-E9BB-5E48-5EFD-D59517AB7133}"/>
              </a:ext>
            </a:extLst>
          </p:cNvPr>
          <p:cNvSpPr>
            <a:spLocks noGrp="1"/>
          </p:cNvSpPr>
          <p:nvPr>
            <p:ph idx="1"/>
          </p:nvPr>
        </p:nvSpPr>
        <p:spPr/>
        <p:txBody>
          <a:bodyPr/>
          <a:lstStyle/>
          <a:p>
            <a:r>
              <a:rPr lang="it-IT" dirty="0"/>
              <a:t>Articolo 28 comma 1 ter</a:t>
            </a:r>
          </a:p>
          <a:p>
            <a:r>
              <a:rPr lang="it-IT" b="0" i="0" u="none" strike="noStrike" dirty="0">
                <a:solidFill>
                  <a:srgbClr val="000000"/>
                </a:solidFill>
                <a:effectLst/>
              </a:rPr>
              <a:t>I comuni con popolazione inferiore ai 25.000 abitanti, i consorzi tra enti locali gerenti servizi a rilevanza non industriale, le comunità montane e le unioni di comuni possono servirsi dell'attività lavorativa di dipendenti a tempo pieno di altre amministrazioni locali </a:t>
            </a:r>
            <a:r>
              <a:rPr lang="it-IT" b="0" i="0" u="none" strike="noStrike" dirty="0" err="1">
                <a:solidFill>
                  <a:srgbClr val="000000"/>
                </a:solidFill>
                <a:effectLst/>
              </a:rPr>
              <a:t>purchè</a:t>
            </a:r>
            <a:r>
              <a:rPr lang="it-IT" b="0" i="0" u="none" strike="noStrike" dirty="0">
                <a:solidFill>
                  <a:srgbClr val="000000"/>
                </a:solidFill>
                <a:effectLst/>
              </a:rPr>
              <a:t> autorizzati dall'amministrazione di provenienza</a:t>
            </a:r>
          </a:p>
          <a:p>
            <a:r>
              <a:rPr lang="it-IT" dirty="0">
                <a:solidFill>
                  <a:srgbClr val="000000"/>
                </a:solidFill>
              </a:rPr>
              <a:t>Inizialmente comuni fino a 5.000 abitanti, nel 2023 aumento comuni fino a 15.000 abitanti</a:t>
            </a:r>
          </a:p>
          <a:p>
            <a:r>
              <a:rPr lang="it-IT" dirty="0">
                <a:solidFill>
                  <a:srgbClr val="000000"/>
                </a:solidFill>
              </a:rPr>
              <a:t>Le regole per la utilizzazione di questo istituto</a:t>
            </a:r>
            <a:endParaRPr lang="it-IT" dirty="0"/>
          </a:p>
        </p:txBody>
      </p:sp>
      <p:sp>
        <p:nvSpPr>
          <p:cNvPr id="4" name="Segnaposto piè di pagina 3">
            <a:extLst>
              <a:ext uri="{FF2B5EF4-FFF2-40B4-BE49-F238E27FC236}">
                <a16:creationId xmlns:a16="http://schemas.microsoft.com/office/drawing/2014/main" id="{2A322638-CBB8-F4D0-3CE6-AF9B795D132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F6BC73C-ABE7-F37A-FDD9-3F276B98E628}"/>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3819603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091232-4118-F075-2D03-B9DF87166CAB}"/>
              </a:ext>
            </a:extLst>
          </p:cNvPr>
          <p:cNvSpPr>
            <a:spLocks noGrp="1"/>
          </p:cNvSpPr>
          <p:nvPr>
            <p:ph type="title"/>
          </p:nvPr>
        </p:nvSpPr>
        <p:spPr/>
        <p:txBody>
          <a:bodyPr/>
          <a:lstStyle/>
          <a:p>
            <a:r>
              <a:rPr lang="it-IT" dirty="0"/>
              <a:t>DL 104/2013</a:t>
            </a:r>
          </a:p>
        </p:txBody>
      </p:sp>
      <p:sp>
        <p:nvSpPr>
          <p:cNvPr id="3" name="Segnaposto contenuto 2">
            <a:extLst>
              <a:ext uri="{FF2B5EF4-FFF2-40B4-BE49-F238E27FC236}">
                <a16:creationId xmlns:a16="http://schemas.microsoft.com/office/drawing/2014/main" id="{86B9A03A-1928-0D62-93D4-B01EB7D2F77B}"/>
              </a:ext>
            </a:extLst>
          </p:cNvPr>
          <p:cNvSpPr>
            <a:spLocks noGrp="1"/>
          </p:cNvSpPr>
          <p:nvPr>
            <p:ph idx="1"/>
          </p:nvPr>
        </p:nvSpPr>
        <p:spPr/>
        <p:txBody>
          <a:bodyPr>
            <a:normAutofit fontScale="85000" lnSpcReduction="10000"/>
          </a:bodyPr>
          <a:lstStyle/>
          <a:p>
            <a:r>
              <a:rPr lang="it-IT" dirty="0"/>
              <a:t>Articolo 21 bis comma 1</a:t>
            </a:r>
            <a:r>
              <a:rPr lang="it-IT" sz="2000" dirty="0">
                <a:effectLst/>
              </a:rPr>
              <a:t>. All'articolo 163, comma 3, del testo unico di cui al decreto</a:t>
            </a:r>
            <a:r>
              <a:rPr lang="it-IT" sz="2000" dirty="0"/>
              <a:t> </a:t>
            </a:r>
            <a:r>
              <a:rPr lang="it-IT" sz="2000" dirty="0">
                <a:effectLst/>
              </a:rPr>
              <a:t>legislativo 18 agosto 2000, n. 267, la previsione che gli enti</a:t>
            </a:r>
            <a:r>
              <a:rPr lang="it-IT" sz="2000" dirty="0"/>
              <a:t> </a:t>
            </a:r>
            <a:r>
              <a:rPr lang="it-IT" sz="2000" dirty="0">
                <a:effectLst/>
              </a:rPr>
              <a:t>possano impegnare solo spese correnti si interpreta nel senso che possono essere impegnate anche le spese per le assunzioni di personale, anche a tempo indeterminato, </a:t>
            </a:r>
            <a:r>
              <a:rPr lang="it-IT" sz="2000" dirty="0" err="1">
                <a:effectLst/>
              </a:rPr>
              <a:t>gia'</a:t>
            </a:r>
            <a:r>
              <a:rPr lang="it-IT" sz="2000" dirty="0">
                <a:effectLst/>
              </a:rPr>
              <a:t> autorizzate dal piano triennale del fabbisogno di personale, </a:t>
            </a:r>
            <a:r>
              <a:rPr lang="it-IT" sz="2000" dirty="0" err="1">
                <a:effectLst/>
              </a:rPr>
              <a:t>nonche</a:t>
            </a:r>
            <a:r>
              <a:rPr lang="it-IT" sz="2000" dirty="0">
                <a:effectLst/>
              </a:rPr>
              <a:t>' dal bilancio di previsione finanziario ai sensi dell'articolo 164, comma 2, del</a:t>
            </a:r>
            <a:r>
              <a:rPr lang="it-IT" sz="2000" dirty="0"/>
              <a:t> </a:t>
            </a:r>
            <a:r>
              <a:rPr lang="it-IT" sz="2000" dirty="0">
                <a:effectLst/>
              </a:rPr>
              <a:t>medesimo testo unico</a:t>
            </a:r>
          </a:p>
          <a:p>
            <a:r>
              <a:rPr lang="it-IT" dirty="0">
                <a:effectLst/>
              </a:rPr>
              <a:t>Articolo 21 bis comma 2. Le assunzioni di personale a tempo indeterminato e a tempo </a:t>
            </a:r>
            <a:r>
              <a:rPr lang="it-IT" dirty="0"/>
              <a:t> </a:t>
            </a:r>
            <a:r>
              <a:rPr lang="it-IT" dirty="0">
                <a:effectLst/>
              </a:rPr>
              <a:t>determinato programmate dagli enti in dissesto finanziario, in riequilibrio finanziario pluriennale o strutturalmente deficitari, sottoposte all'approvazione della commissione per la </a:t>
            </a:r>
            <a:r>
              <a:rPr lang="it-IT" dirty="0" err="1">
                <a:effectLst/>
              </a:rPr>
              <a:t>stabilita’</a:t>
            </a:r>
            <a:r>
              <a:rPr lang="it-IT" dirty="0">
                <a:effectLst/>
              </a:rPr>
              <a:t> finanziaria di cui all'articolo 155 del testo unico di cui al decreto legislativo 18 agosto 2000, n. 267, e </a:t>
            </a:r>
            <a:r>
              <a:rPr lang="it-IT" dirty="0" err="1">
                <a:effectLst/>
              </a:rPr>
              <a:t>gia'</a:t>
            </a:r>
            <a:r>
              <a:rPr lang="it-IT" dirty="0">
                <a:effectLst/>
              </a:rPr>
              <a:t> autorizzate, possono essere comunque perfezionate fino al 30 giugno dell'anno successivo a quello dell'autorizzazione anche in condizione di esercizio provvisorio.</a:t>
            </a:r>
            <a:endParaRPr lang="it-IT" dirty="0"/>
          </a:p>
          <a:p>
            <a:endParaRPr lang="it-IT" sz="2000" dirty="0">
              <a:effectLst/>
            </a:endParaRPr>
          </a:p>
          <a:p>
            <a:endParaRPr lang="it-IT" dirty="0"/>
          </a:p>
        </p:txBody>
      </p:sp>
      <p:sp>
        <p:nvSpPr>
          <p:cNvPr id="4" name="Segnaposto piè di pagina 3">
            <a:extLst>
              <a:ext uri="{FF2B5EF4-FFF2-40B4-BE49-F238E27FC236}">
                <a16:creationId xmlns:a16="http://schemas.microsoft.com/office/drawing/2014/main" id="{C04DC52F-D1F2-BFFE-53AF-62F40B312DD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4985471-5C65-DCDE-E646-7C1BE4846A12}"/>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23104322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62271F-F985-9E82-1F5E-09D334420D4A}"/>
              </a:ext>
            </a:extLst>
          </p:cNvPr>
          <p:cNvSpPr>
            <a:spLocks noGrp="1"/>
          </p:cNvSpPr>
          <p:nvPr>
            <p:ph type="title"/>
          </p:nvPr>
        </p:nvSpPr>
        <p:spPr/>
        <p:txBody>
          <a:bodyPr/>
          <a:lstStyle/>
          <a:p>
            <a:r>
              <a:rPr lang="it-IT" dirty="0"/>
              <a:t>IL DL 105/2023</a:t>
            </a:r>
          </a:p>
        </p:txBody>
      </p:sp>
      <p:sp>
        <p:nvSpPr>
          <p:cNvPr id="3" name="Segnaposto contenuto 2">
            <a:extLst>
              <a:ext uri="{FF2B5EF4-FFF2-40B4-BE49-F238E27FC236}">
                <a16:creationId xmlns:a16="http://schemas.microsoft.com/office/drawing/2014/main" id="{D0C484E0-4398-D482-FD4A-B3FEF72C5511}"/>
              </a:ext>
            </a:extLst>
          </p:cNvPr>
          <p:cNvSpPr>
            <a:spLocks noGrp="1"/>
          </p:cNvSpPr>
          <p:nvPr>
            <p:ph idx="1"/>
          </p:nvPr>
        </p:nvSpPr>
        <p:spPr/>
        <p:txBody>
          <a:bodyPr>
            <a:normAutofit fontScale="92500" lnSpcReduction="20000"/>
          </a:bodyPr>
          <a:lstStyle/>
          <a:p>
            <a:r>
              <a:rPr lang="it-IT" dirty="0"/>
              <a:t>Art. 11</a:t>
            </a:r>
          </a:p>
          <a:p>
            <a:r>
              <a:rPr lang="it-IT" dirty="0">
                <a:effectLst/>
              </a:rPr>
              <a:t>Le PA possono trattenere in servizio, fino al 31 dicembre 2026, i dirigenti generali, con esclusione di quelli già collocati in quiescenza, che siano attuatori di interventi previsti nel PNRR</a:t>
            </a:r>
          </a:p>
          <a:p>
            <a:r>
              <a:rPr lang="it-IT" dirty="0">
                <a:effectLst/>
              </a:rPr>
              <a:t>2. Il comma 4-bis, dell’articolo 1, del decreto-legge n. 44/2023 è abrogato. Gli incarichi dirigenziali conferiti o confermati in data antecedente a quella di entrata in vigore del presente decreto proseguono fino alla naturale scadenza e comunque non oltre il 31 dicembre 2026.</a:t>
            </a:r>
          </a:p>
          <a:p>
            <a:r>
              <a:rPr lang="it-IT" dirty="0">
                <a:effectLst/>
              </a:rPr>
              <a:t>Il divieto di cui all’articolo 5, comma 9, del dl n. 95/2012 non si applica agli incarichi di vertice degli uffici di diretta collaborazione delle autorità politiche.</a:t>
            </a:r>
          </a:p>
          <a:p>
            <a:endParaRPr lang="it-IT" dirty="0">
              <a:effectLst/>
              <a:latin typeface="Helvetica" pitchFamily="2" charset="0"/>
            </a:endParaRPr>
          </a:p>
          <a:p>
            <a:endParaRPr lang="it-IT" dirty="0"/>
          </a:p>
        </p:txBody>
      </p:sp>
      <p:sp>
        <p:nvSpPr>
          <p:cNvPr id="4" name="Segnaposto piè di pagina 3">
            <a:extLst>
              <a:ext uri="{FF2B5EF4-FFF2-40B4-BE49-F238E27FC236}">
                <a16:creationId xmlns:a16="http://schemas.microsoft.com/office/drawing/2014/main" id="{C59E448C-98D9-4598-16A1-0001DA80923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400E8CE-ECFE-FCCF-A8B4-BE5FC5825186}"/>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3079901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79DD2FA-9311-E5B1-DC2F-7D7B8570833D}"/>
              </a:ext>
            </a:extLst>
          </p:cNvPr>
          <p:cNvSpPr>
            <a:spLocks noGrp="1"/>
          </p:cNvSpPr>
          <p:nvPr>
            <p:ph type="title"/>
          </p:nvPr>
        </p:nvSpPr>
        <p:spPr/>
        <p:txBody>
          <a:bodyPr/>
          <a:lstStyle/>
          <a:p>
            <a:r>
              <a:rPr lang="it-IT" dirty="0"/>
              <a:t>LE ASSUNZIONI PER L’ATTUAZIONE DELLE POLITICHE DI COESIONE (dl 124/2013) /1</a:t>
            </a:r>
          </a:p>
        </p:txBody>
      </p:sp>
      <p:sp>
        <p:nvSpPr>
          <p:cNvPr id="3" name="Segnaposto contenuto 2">
            <a:extLst>
              <a:ext uri="{FF2B5EF4-FFF2-40B4-BE49-F238E27FC236}">
                <a16:creationId xmlns:a16="http://schemas.microsoft.com/office/drawing/2014/main" id="{FDDAC602-BCDE-3A30-C806-37B9DEA3BB02}"/>
              </a:ext>
            </a:extLst>
          </p:cNvPr>
          <p:cNvSpPr>
            <a:spLocks noGrp="1"/>
          </p:cNvSpPr>
          <p:nvPr>
            <p:ph idx="1"/>
          </p:nvPr>
        </p:nvSpPr>
        <p:spPr/>
        <p:txBody>
          <a:bodyPr>
            <a:normAutofit fontScale="77500" lnSpcReduction="20000"/>
          </a:bodyPr>
          <a:lstStyle/>
          <a:p>
            <a:r>
              <a:rPr lang="it-IT" sz="2000" dirty="0"/>
              <a:t>Introduzione della possibilità di disporre assunzioni </a:t>
            </a:r>
            <a:r>
              <a:rPr lang="it-IT" sz="2000" dirty="0" err="1"/>
              <a:t>eterofinanziate</a:t>
            </a:r>
            <a:r>
              <a:rPr lang="it-IT" sz="2000" dirty="0"/>
              <a:t> per l’attuazione delle politiche di coesione</a:t>
            </a:r>
          </a:p>
          <a:p>
            <a:r>
              <a:rPr lang="it-IT" sz="2000" dirty="0"/>
              <a:t>Previsione assai innovativa: non siamo in presenza di assunzioni a tempo determinato</a:t>
            </a:r>
          </a:p>
          <a:p>
            <a:r>
              <a:rPr lang="it-IT" sz="2000" dirty="0"/>
              <a:t>Opportunità da cogliere da parte dei comuni, delle unioni, delle province, delle città metropolitane e delle regioni</a:t>
            </a:r>
          </a:p>
          <a:p>
            <a:r>
              <a:rPr lang="it-IT" sz="2000" dirty="0"/>
              <a:t>Nell’immediato i singoli enti devono verificare le proprie dotazioni organiche e, ove necessario, modificarle ed avanzare la richiesta al Dipartimento per le politiche di coesione con le modalità che saranno previste da uno specifico decreto attuativo</a:t>
            </a:r>
          </a:p>
          <a:p>
            <a:r>
              <a:rPr lang="it-IT" sz="2000" dirty="0"/>
              <a:t>La disposizione si applica a partire dall’anno 2024</a:t>
            </a:r>
          </a:p>
          <a:p>
            <a:r>
              <a:rPr lang="it-IT" sz="2000" dirty="0"/>
              <a:t>Ambito territoriale: Basilicata, Calabria, Campania, Molise, Puglia, Sardegna e Sicilia</a:t>
            </a:r>
          </a:p>
          <a:p>
            <a:r>
              <a:rPr lang="it-IT" sz="2000" dirty="0"/>
              <a:t>Selezioni effettuate con procedure di esame nazionale</a:t>
            </a:r>
          </a:p>
          <a:p>
            <a:endParaRPr lang="it-IT" sz="2000" dirty="0"/>
          </a:p>
          <a:p>
            <a:endParaRPr lang="it-IT" dirty="0"/>
          </a:p>
        </p:txBody>
      </p:sp>
      <p:sp>
        <p:nvSpPr>
          <p:cNvPr id="4" name="Segnaposto piè di pagina 3">
            <a:extLst>
              <a:ext uri="{FF2B5EF4-FFF2-40B4-BE49-F238E27FC236}">
                <a16:creationId xmlns:a16="http://schemas.microsoft.com/office/drawing/2014/main" id="{46678345-DC16-F4A1-9E51-8F602AECEA3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D0E5300-0BE1-B0EC-EAD1-E3F5B3FBC0E3}"/>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269175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502136-D9CA-13FF-7153-91EE69F10AFC}"/>
              </a:ext>
            </a:extLst>
          </p:cNvPr>
          <p:cNvSpPr>
            <a:spLocks noGrp="1"/>
          </p:cNvSpPr>
          <p:nvPr>
            <p:ph type="title"/>
          </p:nvPr>
        </p:nvSpPr>
        <p:spPr/>
        <p:txBody>
          <a:bodyPr/>
          <a:lstStyle/>
          <a:p>
            <a:r>
              <a:rPr lang="it-IT" dirty="0"/>
              <a:t>LE ASSUNZIONI PER L’ATTUAZIONE DELLE POLITICHE DI COESIONE/2</a:t>
            </a:r>
          </a:p>
        </p:txBody>
      </p:sp>
      <p:sp>
        <p:nvSpPr>
          <p:cNvPr id="3" name="Segnaposto contenuto 2">
            <a:extLst>
              <a:ext uri="{FF2B5EF4-FFF2-40B4-BE49-F238E27FC236}">
                <a16:creationId xmlns:a16="http://schemas.microsoft.com/office/drawing/2014/main" id="{124F8B02-F923-A5DA-34D5-D37485793C58}"/>
              </a:ext>
            </a:extLst>
          </p:cNvPr>
          <p:cNvSpPr>
            <a:spLocks noGrp="1"/>
          </p:cNvSpPr>
          <p:nvPr>
            <p:ph idx="1"/>
          </p:nvPr>
        </p:nvSpPr>
        <p:spPr/>
        <p:txBody>
          <a:bodyPr>
            <a:normAutofit fontScale="85000" lnSpcReduction="20000"/>
          </a:bodyPr>
          <a:lstStyle/>
          <a:p>
            <a:r>
              <a:rPr lang="it-IT" sz="2000" dirty="0"/>
              <a:t>Enti destinatari: regioni, città metropolitane, province, unioni dei comuni e comuni</a:t>
            </a:r>
          </a:p>
          <a:p>
            <a:r>
              <a:rPr lang="it-IT" sz="2000" dirty="0"/>
              <a:t>Non sono compresi gli enti regionali</a:t>
            </a:r>
          </a:p>
          <a:p>
            <a:r>
              <a:rPr lang="it-IT" sz="2000" dirty="0"/>
              <a:t>Assunzioni a tempo indeterminato di funzionari</a:t>
            </a:r>
          </a:p>
          <a:p>
            <a:r>
              <a:rPr lang="it-IT" sz="2000" dirty="0"/>
              <a:t>Assenza della indicazione di profili: condizione necessaria la coerenza con le attività connesse all’attuazione delle politiche di coesione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000" kern="0" dirty="0">
                <a:ea typeface="Times New Roman" panose="02020603050405020304" pitchFamily="18" charset="0"/>
              </a:rPr>
              <a:t>Necessità che queste assunzioni siano effettuate «</a:t>
            </a:r>
            <a:r>
              <a:rPr lang="it-IT" sz="2000" kern="0" dirty="0">
                <a:effectLst/>
                <a:ea typeface="Times New Roman" panose="02020603050405020304" pitchFamily="18" charset="0"/>
                <a:cs typeface="Times New Roman" panose="02020603050405020304" pitchFamily="18" charset="0"/>
              </a:rPr>
              <a:t>nell'ambito delle vigenti dotazioni </a:t>
            </a:r>
            <a:r>
              <a:rPr lang="it-IT" sz="2000" kern="0" dirty="0">
                <a:effectLst/>
                <a:ea typeface="Times New Roman" panose="02020603050405020304" pitchFamily="18" charset="0"/>
              </a:rPr>
              <a:t>organiche»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t>Vincolo alla utilizzazione solo per l’attuazione delle politiche di coesione</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2000" kern="0" dirty="0"/>
              <a:t>Divieto di trasferimento in mobilità, comando, distacco fino a tutto il 2029</a:t>
            </a:r>
          </a:p>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kern="0" dirty="0"/>
              <a:t>Prevista una formazione di 3 mesi, con erogazione di una borsa di studio</a:t>
            </a:r>
            <a:endParaRPr lang="it-IT" sz="2000" dirty="0"/>
          </a:p>
          <a:p>
            <a:endParaRPr lang="it-IT" dirty="0"/>
          </a:p>
        </p:txBody>
      </p:sp>
      <p:sp>
        <p:nvSpPr>
          <p:cNvPr id="4" name="Segnaposto piè di pagina 3">
            <a:extLst>
              <a:ext uri="{FF2B5EF4-FFF2-40B4-BE49-F238E27FC236}">
                <a16:creationId xmlns:a16="http://schemas.microsoft.com/office/drawing/2014/main" id="{AF0B8DE9-1E12-A460-2566-F5AEEDD59E7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1CA7ACD-223D-7376-1BD6-2882848C6A41}"/>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2376545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40F82A-F622-2612-412C-5326E07F46EC}"/>
              </a:ext>
            </a:extLst>
          </p:cNvPr>
          <p:cNvSpPr>
            <a:spLocks noGrp="1"/>
          </p:cNvSpPr>
          <p:nvPr>
            <p:ph type="title"/>
          </p:nvPr>
        </p:nvSpPr>
        <p:spPr/>
        <p:txBody>
          <a:bodyPr/>
          <a:lstStyle/>
          <a:p>
            <a:r>
              <a:rPr lang="it-IT" dirty="0"/>
              <a:t>LE ASSUNZIONI PER L’ATTUAZIONE DELLE POLITICHE DI COESIONE/3</a:t>
            </a:r>
          </a:p>
        </p:txBody>
      </p:sp>
      <p:sp>
        <p:nvSpPr>
          <p:cNvPr id="3" name="Segnaposto contenuto 2">
            <a:extLst>
              <a:ext uri="{FF2B5EF4-FFF2-40B4-BE49-F238E27FC236}">
                <a16:creationId xmlns:a16="http://schemas.microsoft.com/office/drawing/2014/main" id="{E870CAA4-66FC-7341-6E84-E41F16CAAC62}"/>
              </a:ext>
            </a:extLst>
          </p:cNvPr>
          <p:cNvSpPr>
            <a:spLocks noGrp="1"/>
          </p:cNvSpPr>
          <p:nvPr>
            <p:ph idx="1"/>
          </p:nvPr>
        </p:nvSpPr>
        <p:spPr/>
        <p:txBody>
          <a:bodyPr>
            <a:normAutofit fontScale="85000" lnSpcReduction="10000"/>
          </a:bodyPr>
          <a:lstStyle/>
          <a:p>
            <a:r>
              <a:rPr lang="it-IT" sz="2000" dirty="0"/>
              <a:t>Totale 2.200 assunzioni: Dipartimento politiche di coesione, 71; Regioni, 250; Città metropolitane, 70;  Province, 135; Comuni ed unioni di comuni, 1674</a:t>
            </a:r>
          </a:p>
          <a:p>
            <a:r>
              <a:rPr lang="it-IT" dirty="0"/>
              <a:t>I trasferimenti: </a:t>
            </a:r>
            <a:r>
              <a:rPr lang="it-IT" sz="2000" dirty="0"/>
              <a:t>trattamento economico complessivo (da considerare comprensivo del salario accessorio, degli oneri riflessi, Irap e </a:t>
            </a:r>
            <a:r>
              <a:rPr lang="it-IT" sz="2000"/>
              <a:t>buoni pasto)</a:t>
            </a:r>
            <a:endParaRPr lang="it-IT" sz="2000" dirty="0"/>
          </a:p>
          <a:p>
            <a:r>
              <a:rPr lang="it-IT" sz="2000" dirty="0"/>
              <a:t>Dipartimento politiche coesione: 74.117</a:t>
            </a:r>
          </a:p>
          <a:p>
            <a:r>
              <a:rPr lang="it-IT" sz="2000" dirty="0"/>
              <a:t>Regioni: 45.115</a:t>
            </a:r>
          </a:p>
          <a:p>
            <a:r>
              <a:rPr lang="it-IT" sz="2000" dirty="0"/>
              <a:t>Città metropolitane: 43.000</a:t>
            </a:r>
          </a:p>
          <a:p>
            <a:r>
              <a:rPr lang="it-IT" sz="2000" dirty="0"/>
              <a:t>Province: 43.000</a:t>
            </a:r>
          </a:p>
          <a:p>
            <a:r>
              <a:rPr lang="it-IT" sz="2000" dirty="0"/>
              <a:t>Comuni ed unioni di comuni: 43.000</a:t>
            </a:r>
          </a:p>
          <a:p>
            <a:endParaRPr lang="it-IT" sz="2000" dirty="0"/>
          </a:p>
          <a:p>
            <a:endParaRPr lang="it-IT" dirty="0"/>
          </a:p>
        </p:txBody>
      </p:sp>
      <p:sp>
        <p:nvSpPr>
          <p:cNvPr id="4" name="Segnaposto piè di pagina 3">
            <a:extLst>
              <a:ext uri="{FF2B5EF4-FFF2-40B4-BE49-F238E27FC236}">
                <a16:creationId xmlns:a16="http://schemas.microsoft.com/office/drawing/2014/main" id="{C4B001FC-4304-9602-6BDC-B678D73C9B6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5EA3445-835B-9472-F2AD-F91BC95F9175}"/>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148777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B0824D-BD5C-A123-7B4C-61FC91A9B335}"/>
              </a:ext>
            </a:extLst>
          </p:cNvPr>
          <p:cNvSpPr>
            <a:spLocks noGrp="1"/>
          </p:cNvSpPr>
          <p:nvPr>
            <p:ph type="title"/>
          </p:nvPr>
        </p:nvSpPr>
        <p:spPr/>
        <p:txBody>
          <a:bodyPr/>
          <a:lstStyle/>
          <a:p>
            <a:r>
              <a:rPr lang="it-IT" dirty="0"/>
              <a:t>DL 145/2023:  Anticipo miglioramenti contrattuali (articolo 3)</a:t>
            </a:r>
          </a:p>
        </p:txBody>
      </p:sp>
      <p:sp>
        <p:nvSpPr>
          <p:cNvPr id="3" name="Segnaposto contenuto 2">
            <a:extLst>
              <a:ext uri="{FF2B5EF4-FFF2-40B4-BE49-F238E27FC236}">
                <a16:creationId xmlns:a16="http://schemas.microsoft.com/office/drawing/2014/main" id="{BA982EB5-2A58-8EEF-80A3-B1D899B92DBC}"/>
              </a:ext>
            </a:extLst>
          </p:cNvPr>
          <p:cNvSpPr>
            <a:spLocks noGrp="1"/>
          </p:cNvSpPr>
          <p:nvPr>
            <p:ph idx="1"/>
          </p:nvPr>
        </p:nvSpPr>
        <p:spPr/>
        <p:txBody>
          <a:bodyPr>
            <a:noAutofit/>
          </a:bodyPr>
          <a:lstStyle/>
          <a:p>
            <a:r>
              <a:rPr lang="it-IT" dirty="0">
                <a:effectLst/>
              </a:rPr>
              <a:t>1. «Nelle more della definizione del quadro finanziario complessivo relativo ai rinnovi contrattuali per il triennio 2022-2024, per il personale con contratto di lavoro a tempo indeterminato dipendente dalle amministrazioni statali, in via eccezionale, l'emolumento di cui all'articolo 1, comma 609, secondo periodo, della legge 30 dicembre 2021, n. 234, nel mese di dicembre 2023 </a:t>
            </a:r>
            <a:r>
              <a:rPr lang="it-IT" dirty="0" err="1">
                <a:effectLst/>
              </a:rPr>
              <a:t>e'</a:t>
            </a:r>
            <a:r>
              <a:rPr lang="it-IT" dirty="0">
                <a:effectLst/>
              </a:rPr>
              <a:t> incrementato, a valere sul 2024, di un importo pari a 6,7 volte il relativo valore annuale attualmente erogato, salvi eventuali successivi conguagli. Il predetto incremento non rileva ai fini dell'attribuzione del beneficio» dell’attribuzione dell’esonero parziale dei contributi previdenziali a carico dei lavoratori dipendenti </a:t>
            </a:r>
          </a:p>
        </p:txBody>
      </p:sp>
      <p:sp>
        <p:nvSpPr>
          <p:cNvPr id="4" name="Segnaposto piè di pagina 3">
            <a:extLst>
              <a:ext uri="{FF2B5EF4-FFF2-40B4-BE49-F238E27FC236}">
                <a16:creationId xmlns:a16="http://schemas.microsoft.com/office/drawing/2014/main" id="{47EB7249-8387-A0F9-43D1-814BDBA6E8A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0A60DEE-8C9B-B2E3-05C7-2A0B811D240C}"/>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2241156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E87681B-8471-EF3D-331A-218F7D9A5B95}"/>
              </a:ext>
            </a:extLst>
          </p:cNvPr>
          <p:cNvSpPr>
            <a:spLocks noGrp="1"/>
          </p:cNvSpPr>
          <p:nvPr>
            <p:ph type="title"/>
          </p:nvPr>
        </p:nvSpPr>
        <p:spPr/>
        <p:txBody>
          <a:bodyPr/>
          <a:lstStyle/>
          <a:p>
            <a:r>
              <a:rPr lang="it-IT" dirty="0"/>
              <a:t>IL DPR 82/2023 (MODIFICA AL DPR 487/1994): LE MODALITA’ DI ACCESSO</a:t>
            </a:r>
          </a:p>
        </p:txBody>
      </p:sp>
      <p:sp>
        <p:nvSpPr>
          <p:cNvPr id="3" name="Segnaposto contenuto 2">
            <a:extLst>
              <a:ext uri="{FF2B5EF4-FFF2-40B4-BE49-F238E27FC236}">
                <a16:creationId xmlns:a16="http://schemas.microsoft.com/office/drawing/2014/main" id="{15A89B91-E02A-5F30-A339-F9CFF01D1A8F}"/>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1. L'assunzione a tempo determinato e indeterminato nelle PA avviene mediante concorsi pubblici, orientati alla massima partecipazione e alla individuazione delle competenze qualificate, che si svolgono secondo le modalità definite nel presente regolamento, nel rispetto delle disposizioni e dei criteri di cui agli articoli 35, 35-ter e 35-quater del decreto legislativo 30 marzo 2001, n. 165.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2. L'amministrazione che indice il concorso adotta, tra le seguenti, la tipologia selettiva più funzionale alla natura dei profili professionali richiesti nel bando di concorso: a) concorso per esami; b) concorso per titoli ed esami; c) corso-concorso (</a:t>
            </a:r>
            <a:r>
              <a:rPr lang="it-IT" sz="1200" dirty="0" err="1">
                <a:effectLst/>
                <a:ea typeface="Calibri" panose="020F0502020204030204" pitchFamily="34" charset="0"/>
              </a:rPr>
              <a:t>nda</a:t>
            </a:r>
            <a:r>
              <a:rPr lang="it-IT" sz="1200" dirty="0">
                <a:effectLst/>
                <a:ea typeface="Calibri" panose="020F0502020204030204" pitchFamily="34" charset="0"/>
              </a:rPr>
              <a:t> superamento del concorso per soli titoli)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3. Il concorso pubblico si svolge con modalità che ne garantiscano l'imparzialità, l'efficienza, l'efficacia nel soddisfare i fabbisogni dell'amministrazione reclutante e la celerità di espletamento ricorrendo, ove necessario, all'ausilio di sistemi automatizzati diretti anche a realizzare forme di preselezione e a selezioni decentrate per circoscrizione territoriali.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4. Per le aree o categorie per l'accesso alle quali </a:t>
            </a:r>
            <a:r>
              <a:rPr lang="it-IT" sz="1200" dirty="0" err="1">
                <a:effectLst/>
                <a:ea typeface="Calibri" panose="020F0502020204030204" pitchFamily="34" charset="0"/>
              </a:rPr>
              <a:t>é</a:t>
            </a:r>
            <a:r>
              <a:rPr lang="it-IT" sz="1200" dirty="0">
                <a:effectLst/>
                <a:ea typeface="Calibri" panose="020F0502020204030204" pitchFamily="34" charset="0"/>
              </a:rPr>
              <a:t> richiesto il solo requisito dell'assolvimento dell'obbligo scolastico, fatti salvi gli eventuali ulteriori requisiti per specifiche professionalità, si procede mediante avviamento a selezione degli iscritti negli elenchi tenuti dai centri per l'impiego che siano in possesso del titolo di studio richiesto dalla normativa vigente al momento della pubblicazione dell'avviso.</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5. Ferma restando la possibilità di ricorrere alla procedura di cui all'articolo 11 della legge 12 marzo 1999, n. 68, le assunzioni obbligatorie dei soggetti ivi indicati avvengono per chiamata numerica degli iscritti nelle liste di collocamento ai sensi della vigente normativa, previa verifica della compatibilità della invalidità con le mansioni da svolgere.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t>Norme speciali per il personale non contrattualizzato e per i segretari comunali e provinciali</a:t>
            </a:r>
          </a:p>
        </p:txBody>
      </p:sp>
      <p:sp>
        <p:nvSpPr>
          <p:cNvPr id="4" name="Segnaposto piè di pagina 3">
            <a:extLst>
              <a:ext uri="{FF2B5EF4-FFF2-40B4-BE49-F238E27FC236}">
                <a16:creationId xmlns:a16="http://schemas.microsoft.com/office/drawing/2014/main" id="{689D106B-6A60-3FAD-736B-BE7312DEA72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9404019-F671-CCBF-9014-82B9F06143D9}"/>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3296717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0857553-E745-6163-0FB4-F61F59E2F864}"/>
              </a:ext>
            </a:extLst>
          </p:cNvPr>
          <p:cNvSpPr>
            <a:spLocks noGrp="1"/>
          </p:cNvSpPr>
          <p:nvPr>
            <p:ph type="title"/>
          </p:nvPr>
        </p:nvSpPr>
        <p:spPr/>
        <p:txBody>
          <a:bodyPr/>
          <a:lstStyle/>
          <a:p>
            <a:r>
              <a:rPr lang="it-IT" dirty="0"/>
              <a:t>IL DPR 82/2023 (MODIFICA AL DPR 487/1994): requisiti di accesso/1</a:t>
            </a:r>
          </a:p>
        </p:txBody>
      </p:sp>
      <p:sp>
        <p:nvSpPr>
          <p:cNvPr id="3" name="Segnaposto contenuto 2">
            <a:extLst>
              <a:ext uri="{FF2B5EF4-FFF2-40B4-BE49-F238E27FC236}">
                <a16:creationId xmlns:a16="http://schemas.microsoft.com/office/drawing/2014/main" id="{D5AED85B-77E7-75AE-A9D8-0D341C721B05}"/>
              </a:ext>
            </a:extLst>
          </p:cNvPr>
          <p:cNvSpPr>
            <a:spLocks noGrp="1"/>
          </p:cNvSpPr>
          <p:nvPr>
            <p:ph idx="1"/>
          </p:nvPr>
        </p:nvSpPr>
        <p:spPr/>
        <p:txBody>
          <a:bodyPr>
            <a:normAutofit fontScale="77500" lnSpcReduction="20000"/>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a) cittadinanza italiana o possesso dei requisiti previsti dall'articolo 38, commi 1, 2 e 3-bis, del decreto legislativo 30 marzo 2001, n. 165;</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b) maggiore età;</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c) godimento dei diritti civili e politici;</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d) idoneità fisica allo specifico impiego, ove richiesta per lo svolgimento della prestazione;</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e) possesso del titolo di studio richiesto dal bando per accedere al concorso e dei titoli esperienziali eventualmente richiesti.</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Per i candidati non cittadini italiani e non titolari dello status di rifugiato o di protezione sussidiaria, il godimento dei diritti civili e politici di cui al comma 1, lettera c), </a:t>
            </a:r>
            <a:r>
              <a:rPr lang="it-IT" sz="1800" b="1" dirty="0" err="1">
                <a:effectLst/>
                <a:latin typeface="Calibri" panose="020F0502020204030204" pitchFamily="34" charset="0"/>
                <a:ea typeface="Calibri" panose="020F0502020204030204" pitchFamily="34" charset="0"/>
              </a:rPr>
              <a:t>é</a:t>
            </a:r>
            <a:r>
              <a:rPr lang="it-IT" sz="1800" b="1" dirty="0">
                <a:effectLst/>
                <a:latin typeface="Calibri" panose="020F0502020204030204" pitchFamily="34" charset="0"/>
                <a:ea typeface="Calibri" panose="020F0502020204030204" pitchFamily="34" charset="0"/>
              </a:rPr>
              <a:t> riferito al Paese di cittadinanza.</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La partecipazione ai concorsi indetti da pubbliche amministrazioni non </a:t>
            </a:r>
            <a:r>
              <a:rPr lang="it-IT" sz="1800" b="1" dirty="0" err="1">
                <a:effectLst/>
                <a:latin typeface="Calibri" panose="020F0502020204030204" pitchFamily="34" charset="0"/>
                <a:ea typeface="Calibri" panose="020F0502020204030204" pitchFamily="34" charset="0"/>
              </a:rPr>
              <a:t>é</a:t>
            </a:r>
            <a:r>
              <a:rPr lang="it-IT" sz="1800" b="1" dirty="0">
                <a:effectLst/>
                <a:latin typeface="Calibri" panose="020F0502020204030204" pitchFamily="34" charset="0"/>
                <a:ea typeface="Calibri" panose="020F0502020204030204" pitchFamily="34" charset="0"/>
              </a:rPr>
              <a:t> soggetta a limiti di età, salvo deroghe dettate da regolamenti delle singole amministrazioni connesse alla natura del servizio o ad oggettive necessità dell'amministrazione (</a:t>
            </a:r>
            <a:r>
              <a:rPr lang="it-IT" sz="1800" b="1" dirty="0" err="1">
                <a:effectLst/>
                <a:latin typeface="Calibri" panose="020F0502020204030204" pitchFamily="34" charset="0"/>
                <a:ea typeface="Calibri" panose="020F0502020204030204" pitchFamily="34" charset="0"/>
              </a:rPr>
              <a:t>nda</a:t>
            </a:r>
            <a:r>
              <a:rPr lang="it-IT" sz="1800" b="1" dirty="0">
                <a:effectLst/>
                <a:latin typeface="Calibri" panose="020F0502020204030204" pitchFamily="34" charset="0"/>
                <a:ea typeface="Calibri" panose="020F0502020204030204" pitchFamily="34" charset="0"/>
              </a:rPr>
              <a:t> comunque il tetto della età per il collocamento in quiescenza)</a:t>
            </a:r>
            <a:endParaRPr lang="it-IT" sz="1800" dirty="0">
              <a:effectLst/>
              <a:latin typeface="Calibri" panose="020F0502020204030204" pitchFamily="34" charset="0"/>
              <a:ea typeface="Calibri" panose="020F0502020204030204" pitchFamily="34" charset="0"/>
            </a:endParaRPr>
          </a:p>
        </p:txBody>
      </p:sp>
      <p:sp>
        <p:nvSpPr>
          <p:cNvPr id="4" name="Segnaposto piè di pagina 3">
            <a:extLst>
              <a:ext uri="{FF2B5EF4-FFF2-40B4-BE49-F238E27FC236}">
                <a16:creationId xmlns:a16="http://schemas.microsoft.com/office/drawing/2014/main" id="{00E83F41-8206-7C77-7090-80374667E9C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82FC31B-2B7E-47A4-1D53-6C17C6FA2E4D}"/>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2234444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FD5C29-A2FC-F4AA-40AC-69BD095D3244}"/>
              </a:ext>
            </a:extLst>
          </p:cNvPr>
          <p:cNvSpPr>
            <a:spLocks noGrp="1"/>
          </p:cNvSpPr>
          <p:nvPr>
            <p:ph type="title"/>
          </p:nvPr>
        </p:nvSpPr>
        <p:spPr/>
        <p:txBody>
          <a:bodyPr/>
          <a:lstStyle/>
          <a:p>
            <a:r>
              <a:rPr lang="it-IT" dirty="0"/>
              <a:t>IL DPR 82/2023 (MODIFICA AL DPR 487/1994): requisiti di accesso/2</a:t>
            </a:r>
          </a:p>
        </p:txBody>
      </p:sp>
      <p:sp>
        <p:nvSpPr>
          <p:cNvPr id="3" name="Segnaposto contenuto 2">
            <a:extLst>
              <a:ext uri="{FF2B5EF4-FFF2-40B4-BE49-F238E27FC236}">
                <a16:creationId xmlns:a16="http://schemas.microsoft.com/office/drawing/2014/main" id="{829215DF-A1FB-8345-6374-2DCD8BFC21C8}"/>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L'amministrazione ha facoltà di sottoporre a visita medica di controllo i vincitori di concorso, in base alla normativa vigente.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Le amministrazioni individuano, per ciascun profilo professionale, il titolo di studio o l'abilitazione professionale richiesti per accedere al concorso, in coerenza con la disciplina vigente in materia di pubblico impiego e di quanto stabilito nella contrattazione collettiva del relativo comparto, nonché con il sistema di classificazione adottato dall'amministrazione o dall'ente per le assunzioni, comprese quelle obbligatorie delle categorie protette. Per l'ammissione a particolari profili professionali di qualifica o categoria, gli ordinamenti delle singole amministrazioni possono prescrivere ulteriori requisiti.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Non possono essere assunti nelle PA coloro che siano stati esclusi dall'elettorato politico attivo, nonché coloro che siano stati destituiti o dispensati dall'impiego presso una PA per persistente insufficiente rendimento, in forza di norme di settore, o licenziati per le medesime ragioni ovvero per motivi disciplinari ai sensi della vigente normativa di legge o contrattuale, ovvero dichiarati decaduti per aver conseguito la nomina o l'assunzione mediante la produzione di documenti falsi o viziati da nullità insanabile, nonché coloro che abbiano riportato condanne con sentenza passata in giudicato per reati che costituiscono un impedimento all'assunzione presso una pubblica amministrazione. Coloro che hanno in corso procedimenti penali, procedimenti amministrativi per l'applicazione di misure di sicurezza o di prevenzione o precedenti penali a proprio carico iscrivibili nel casellario giudiziale, ai sensi dell'articolo 3 del DPR n. 313/2002, ne danno notizia al momento della candidatura, precisando la data del provvedimento e l'autorità giudiziaria che lo ha emanato ovvero quella presso la quale penda un eventuale procedimento penale.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I requisiti richiesti dal presente articolo sono posseduti sia alla data di scadenza del termine stabilito nel bando di concorso sia all'atto della sottoscrizione del contratto di lavoro.</a:t>
            </a:r>
            <a:endParaRPr lang="it-IT" sz="1200" dirty="0"/>
          </a:p>
        </p:txBody>
      </p:sp>
      <p:sp>
        <p:nvSpPr>
          <p:cNvPr id="4" name="Segnaposto piè di pagina 3">
            <a:extLst>
              <a:ext uri="{FF2B5EF4-FFF2-40B4-BE49-F238E27FC236}">
                <a16:creationId xmlns:a16="http://schemas.microsoft.com/office/drawing/2014/main" id="{E18C1355-CD85-B140-3BCE-9074CA42B8D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FC5DF1D-3D00-D1F1-F2C0-DCD85F12641A}"/>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1159873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528B0D-6655-DC95-83BA-73A82E955C28}"/>
              </a:ext>
            </a:extLst>
          </p:cNvPr>
          <p:cNvSpPr>
            <a:spLocks noGrp="1"/>
          </p:cNvSpPr>
          <p:nvPr>
            <p:ph type="title"/>
          </p:nvPr>
        </p:nvSpPr>
        <p:spPr/>
        <p:txBody>
          <a:bodyPr/>
          <a:lstStyle/>
          <a:p>
            <a:r>
              <a:rPr lang="it-IT" dirty="0"/>
              <a:t>DPR 82/2023 (MODIFICA AL DPR 487/1994): I BANDI/1</a:t>
            </a:r>
          </a:p>
        </p:txBody>
      </p:sp>
      <p:sp>
        <p:nvSpPr>
          <p:cNvPr id="3" name="Segnaposto contenuto 2">
            <a:extLst>
              <a:ext uri="{FF2B5EF4-FFF2-40B4-BE49-F238E27FC236}">
                <a16:creationId xmlns:a16="http://schemas.microsoft.com/office/drawing/2014/main" id="{CBA7441E-D40B-5EF1-2F68-3F089B627E20}"/>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b="1" dirty="0">
                <a:effectLst/>
                <a:ea typeface="Calibri" panose="020F0502020204030204" pitchFamily="34" charset="0"/>
              </a:rPr>
              <a:t>Il bando di concorso </a:t>
            </a:r>
            <a:r>
              <a:rPr lang="it-IT" sz="1200" b="1" dirty="0" err="1">
                <a:effectLst/>
                <a:ea typeface="Calibri" panose="020F0502020204030204" pitchFamily="34" charset="0"/>
              </a:rPr>
              <a:t>é</a:t>
            </a:r>
            <a:r>
              <a:rPr lang="it-IT" sz="1200" b="1" dirty="0">
                <a:effectLst/>
                <a:ea typeface="Calibri" panose="020F0502020204030204" pitchFamily="34" charset="0"/>
              </a:rPr>
              <a:t> pubblicato nel </a:t>
            </a:r>
            <a:r>
              <a:rPr lang="it-IT" sz="1200" b="1" dirty="0">
                <a:ea typeface="Calibri" panose="020F0502020204030204" pitchFamily="34" charset="0"/>
              </a:rPr>
              <a:t>Portale INPA. </a:t>
            </a:r>
            <a:r>
              <a:rPr lang="it-IT" sz="1200" b="1" dirty="0">
                <a:effectLst/>
                <a:ea typeface="Calibri" panose="020F0502020204030204" pitchFamily="34" charset="0"/>
              </a:rPr>
              <a:t>La pubblicazione delle procedure di reclutamento nei siti istituzionali e sul Portale unico del reclutamento esonera le amministrazioni pubbliche, inclusi gli enti locali, dall'obbligo di pubblicazione delle selezioni pubbliche nella Gazzetta Ufficiale.</a:t>
            </a:r>
            <a:endParaRPr lang="it-IT" sz="12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b="1" dirty="0">
                <a:effectLst/>
                <a:ea typeface="Calibri" panose="020F0502020204030204" pitchFamily="34" charset="0"/>
              </a:rPr>
              <a:t> Il bando di concorso deve contenere almeno:  a) il termine di presentazione della domanda, non inferiore a 10 e non superiore a 30 giorni dalla pubblicazione del bando sul Portale, e le modalità di presentazione delle domande attraverso il medesimo Portale; b) i requisiti generali richiesti per l'assunzione e i requisiti particolari eventualmente richiesti dalla specifica posizione da coprire; c) il numero e la tipologia delle prove previste, ivi compreso l'accertamento della conoscenza di almeno una lingua straniera ai sensi dell'articolo 37, del </a:t>
            </a:r>
            <a:r>
              <a:rPr lang="it-IT" sz="1200" b="1" dirty="0" err="1">
                <a:effectLst/>
                <a:ea typeface="Calibri" panose="020F0502020204030204" pitchFamily="34" charset="0"/>
              </a:rPr>
              <a:t>dlgs</a:t>
            </a:r>
            <a:r>
              <a:rPr lang="it-IT" sz="1200" b="1" dirty="0">
                <a:effectLst/>
                <a:ea typeface="Calibri" panose="020F0502020204030204" pitchFamily="34" charset="0"/>
              </a:rPr>
              <a:t> n. 165/2001, nonché la struttura delle prove stesse, le competenze oggetto di verifica, ivi incluse quelle di cui all'articolo 7, comma 8 (comportamentali), i punteggi attribuibili e il punteggio minimo richiesto per l'ammissione a eventuali successive fasi concorsuali e per il conseguimento dell'idoneità; d) i titoli stabiliti nel bando che danno luogo a precedenza o a preferenza a parità di punteggio diversi da quelli di cui all'articolo 5, rispetto a questi anche prioritari, e comunque strettamente pertinenti ai posti banditi; e) le percentuali dei posti riservati al personale interno, in conformità alle normative vigenti nei singoli comparti, e le percentuali dei posti riservati da leggi a favore di determinate categorie; </a:t>
            </a:r>
            <a:r>
              <a:rPr lang="it-IT" sz="1200" b="1" dirty="0" err="1">
                <a:effectLst/>
                <a:ea typeface="Calibri" panose="020F0502020204030204" pitchFamily="34" charset="0"/>
              </a:rPr>
              <a:t>f</a:t>
            </a:r>
            <a:r>
              <a:rPr lang="it-IT" sz="1200" b="1" dirty="0">
                <a:effectLst/>
                <a:ea typeface="Calibri" panose="020F0502020204030204" pitchFamily="34" charset="0"/>
              </a:rPr>
              <a:t>) fermo restando la disciplina di cui all'articolo 16, della legge n. 68/1999, prevista per i soggetti con disabilità, a pena di nullità dei concorsi, le misure per assicurare a tutti i soggetti con disturbi specifici dell'apprendimento (DSA) nelle prove scritte, la possibilità di sostituire tali prove con un colloquio orale o di utilizzare strumenti compensativi per le difficoltà di lettura, di scrittura e di calcolo, nonché di usufruire di un prolungamento dei tempi stabiliti per lo svolgimento delle medesime prove; g) il numero dei posti, i profili e le sedi di prevista assegnazione nel caso di copertura di tutti i posti banditi.</a:t>
            </a:r>
            <a:endParaRPr lang="it-IT" sz="1200" dirty="0">
              <a:effectLst/>
              <a:ea typeface="Calibri" panose="020F0502020204030204" pitchFamily="34" charset="0"/>
            </a:endParaRPr>
          </a:p>
        </p:txBody>
      </p:sp>
      <p:sp>
        <p:nvSpPr>
          <p:cNvPr id="4" name="Segnaposto piè di pagina 3">
            <a:extLst>
              <a:ext uri="{FF2B5EF4-FFF2-40B4-BE49-F238E27FC236}">
                <a16:creationId xmlns:a16="http://schemas.microsoft.com/office/drawing/2014/main" id="{85507AA4-BEB4-5F26-8F3A-B1CA8B95E69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69B8FDA-CD88-3D9D-FC67-245896E5907A}"/>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1304695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7F1B29-3779-4B90-1CA1-C070D208A331}"/>
              </a:ext>
            </a:extLst>
          </p:cNvPr>
          <p:cNvSpPr>
            <a:spLocks noGrp="1"/>
          </p:cNvSpPr>
          <p:nvPr>
            <p:ph type="title"/>
          </p:nvPr>
        </p:nvSpPr>
        <p:spPr/>
        <p:txBody>
          <a:bodyPr/>
          <a:lstStyle/>
          <a:p>
            <a:r>
              <a:rPr lang="it-IT" dirty="0"/>
              <a:t>DPR 82/2023 (MODIFICA AL DPR 487/1994): I BANDI/2</a:t>
            </a:r>
          </a:p>
        </p:txBody>
      </p:sp>
      <p:sp>
        <p:nvSpPr>
          <p:cNvPr id="3" name="Segnaposto contenuto 2">
            <a:extLst>
              <a:ext uri="{FF2B5EF4-FFF2-40B4-BE49-F238E27FC236}">
                <a16:creationId xmlns:a16="http://schemas.microsoft.com/office/drawing/2014/main" id="{9E82A2F8-9AFD-375D-6EBC-30B8D229F646}"/>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La Presidenza del Consiglio dei ministri o l'amministrazione interessata dispongono in ogni momento, con provvedimento motivato, l'esclusione dal concorso per difetto dei requisiti prescritti.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I bandi di concorso danno sempre conto delle percentuali di personale in servizio appartenente alle categorie riservatarie, nonché della rappresentatività di genere nell'amministrazione che bandisce, riferita alle categorie dei posti messi a concorso.</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5. Nella valutazione relativa al servizio prestato le assenze per maternità, per allattamento e per paternità sono equiparate al servizio effettivamente prestato e non possono in alcun modo comportare la decurtazione dei relativi punteggi.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6. Il bando di concorso può fissare un contributo di partecipazione.</a:t>
            </a:r>
          </a:p>
          <a:p>
            <a:r>
              <a:rPr lang="it-IT" sz="1200" dirty="0">
                <a:effectLst/>
                <a:ea typeface="Calibri" panose="020F0502020204030204" pitchFamily="34" charset="0"/>
              </a:rPr>
              <a:t> 7. In ogni caso di malfunzionamento, parziale o totale della piattaforma digitale, accertato dall'amministrazione che bandisce il concorso, che impedisca l'utilizzazione della stessa per la presentazione della domanda di partecipazione o dei relativi allegati, il bando deve prevedere una proroga del termine di scadenza per la presentazione della domanda corrispondente a quello della durata del malfunzionamento. Il bando deve prevedere, altresì, la possibilità, per il candidato, di modificare o integrare la domanda fino alla data di scadenza del bando, anche se già precedentemente inviata, prevedendo, in tal caso, che sarà presa in considerazione esclusivamente l'ultima domanda presentata in ordine di tempo. Ciascuna amministrazione, inoltre, deve garantire un servizio di assistenza di tipo informatico legato alla procedura di presentazione della domanda. Nei casi di cui al primo periodo l'amministrazione pubblica sul sito istituzionale e sul Portale unico del reclutamento un avviso dell'accertato malfunzionamento e del corrispondente periodo di proroga del termine a questo correlato.</a:t>
            </a:r>
            <a:r>
              <a:rPr lang="it-IT" sz="1200" dirty="0">
                <a:effectLst/>
              </a:rPr>
              <a:t> </a:t>
            </a:r>
            <a:endParaRPr lang="it-IT" sz="1200" dirty="0"/>
          </a:p>
        </p:txBody>
      </p:sp>
      <p:sp>
        <p:nvSpPr>
          <p:cNvPr id="4" name="Segnaposto piè di pagina 3">
            <a:extLst>
              <a:ext uri="{FF2B5EF4-FFF2-40B4-BE49-F238E27FC236}">
                <a16:creationId xmlns:a16="http://schemas.microsoft.com/office/drawing/2014/main" id="{37C2DB9F-E0B6-958E-2D46-22EB8F5B846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69C7AD5-9E5A-7E13-C7D1-D4E831560A8E}"/>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160421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F31B497-2EA5-47D1-2496-FD1A34E6C3C1}"/>
              </a:ext>
            </a:extLst>
          </p:cNvPr>
          <p:cNvSpPr>
            <a:spLocks noGrp="1"/>
          </p:cNvSpPr>
          <p:nvPr>
            <p:ph type="title"/>
          </p:nvPr>
        </p:nvSpPr>
        <p:spPr/>
        <p:txBody>
          <a:bodyPr/>
          <a:lstStyle/>
          <a:p>
            <a:r>
              <a:rPr lang="it-IT" dirty="0"/>
              <a:t>DPR 82/2023 (MODIFICA AL DPR 487/1994): la partecipazione tramite il portale/1</a:t>
            </a:r>
          </a:p>
        </p:txBody>
      </p:sp>
      <p:sp>
        <p:nvSpPr>
          <p:cNvPr id="3" name="Segnaposto contenuto 2">
            <a:extLst>
              <a:ext uri="{FF2B5EF4-FFF2-40B4-BE49-F238E27FC236}">
                <a16:creationId xmlns:a16="http://schemas.microsoft.com/office/drawing/2014/main" id="{08191968-D620-65EA-66AE-36683F42EBE0}"/>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050" dirty="0">
                <a:effectLst/>
                <a:ea typeface="Calibri" panose="020F0502020204030204" pitchFamily="34" charset="0"/>
              </a:rPr>
              <a:t>Alle procedure di concorso si partecipa esclusivamente previa registrazione nel Portale. La registrazione allo stesso </a:t>
            </a:r>
            <a:r>
              <a:rPr lang="it-IT" sz="1050" dirty="0" err="1">
                <a:effectLst/>
                <a:ea typeface="Calibri" panose="020F0502020204030204" pitchFamily="34" charset="0"/>
              </a:rPr>
              <a:t>é</a:t>
            </a:r>
            <a:r>
              <a:rPr lang="it-IT" sz="1050" dirty="0">
                <a:effectLst/>
                <a:ea typeface="Calibri" panose="020F0502020204030204" pitchFamily="34" charset="0"/>
              </a:rPr>
              <a:t> gratuita e può essere realizzata esclusivamente mediante i sistemi di identificazione SPID, CIE e CNS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050" dirty="0">
                <a:effectLst/>
                <a:ea typeface="Calibri" panose="020F0502020204030204" pitchFamily="34" charset="0"/>
              </a:rPr>
              <a:t>All'atto della registrazione al Portale l'interessato compila il proprio curriculum vitae, con valore di dichiarazione sostitutiva di certificazione ai sensi dell'articolo 46 del testo unico di cui al decreto del Presidente della Repubblica 28 dicembre 2000, n. 445, indicando: a) il cognome, il nome, il codice fiscale; b) il luogo e la data di nascita; c) di essere cittadino italiano o di altro Stato membro dell'Unione europea, ai sensi dell'articolo 38 del decreto legislativo 30 marzo 2001, n. 165, ovvero di essere titolare dello status di rifugiato ovvero dello status di protezione sussidiaria, o di essere cittadino di Paesi terzi in possesso del permesso di soggiorno UE per soggiornanti di lungo periodo e dei requisiti; d) indirizzo di residenza o di domicilio, se diverso dalla residenza, il proprio indirizzo PEC o un domicilio digitale a lui intestato al quale intende ricevere le comunicazioni relative al concorso, unitamente a un recapito telefonico; e) il comune nelle cui liste elettorali </a:t>
            </a:r>
            <a:r>
              <a:rPr lang="it-IT" sz="1050" dirty="0" err="1">
                <a:effectLst/>
                <a:ea typeface="Calibri" panose="020F0502020204030204" pitchFamily="34" charset="0"/>
              </a:rPr>
              <a:t>é</a:t>
            </a:r>
            <a:r>
              <a:rPr lang="it-IT" sz="1050" dirty="0">
                <a:effectLst/>
                <a:ea typeface="Calibri" panose="020F0502020204030204" pitchFamily="34" charset="0"/>
              </a:rPr>
              <a:t> iscritto, oppure i motivi della non iscrizione o della cancellazione dalle liste medesime; </a:t>
            </a:r>
            <a:r>
              <a:rPr lang="it-IT" sz="1050" dirty="0" err="1">
                <a:effectLst/>
                <a:ea typeface="Calibri" panose="020F0502020204030204" pitchFamily="34" charset="0"/>
              </a:rPr>
              <a:t>f</a:t>
            </a:r>
            <a:r>
              <a:rPr lang="it-IT" sz="1050" dirty="0">
                <a:effectLst/>
                <a:ea typeface="Calibri" panose="020F0502020204030204" pitchFamily="34" charset="0"/>
              </a:rPr>
              <a:t>) di non essere stato destituito o dispensato dall'impiego presso una pubblica amministrazione per persistente insufficiente rendimento o dichiarato decaduto per aver conseguito la nomina o l'assunzione mediante la produzione di documenti falsi o viziati da nullità insanabile, ovvero licenziato ai sensi della vigente normativa di legge o contrattuale; g) il titolo di studio posseduto o l'abilitazione professionale richiesti ai fini della partecipazione alla procedura selettiva, con indicazione dell'università o dell'istituzione che lo ha rilasciato e la data del conseguimento. Se il titolo di studio </a:t>
            </a:r>
            <a:r>
              <a:rPr lang="it-IT" sz="1050" dirty="0" err="1">
                <a:effectLst/>
                <a:ea typeface="Calibri" panose="020F0502020204030204" pitchFamily="34" charset="0"/>
              </a:rPr>
              <a:t>é</a:t>
            </a:r>
            <a:r>
              <a:rPr lang="it-IT" sz="1050" dirty="0">
                <a:effectLst/>
                <a:ea typeface="Calibri" panose="020F0502020204030204" pitchFamily="34" charset="0"/>
              </a:rPr>
              <a:t> stato conseguito all'estero il candidato indica gli estremi del provvedimento con il quale il titolo stesso </a:t>
            </a:r>
            <a:r>
              <a:rPr lang="it-IT" sz="1050" dirty="0" err="1">
                <a:effectLst/>
                <a:ea typeface="Calibri" panose="020F0502020204030204" pitchFamily="34" charset="0"/>
              </a:rPr>
              <a:t>é</a:t>
            </a:r>
            <a:r>
              <a:rPr lang="it-IT" sz="1050" dirty="0">
                <a:effectLst/>
                <a:ea typeface="Calibri" panose="020F0502020204030204" pitchFamily="34" charset="0"/>
              </a:rPr>
              <a:t> stato riconosciuto equipollente al corrispondente titolo italiano o dichiara che provvederà a richiedere l'equiparazione; h) la specializzazione posseduta o la professionalità esercitata richieste dal bando; i) le documentate esperienze professionali e gli altri titoli da valutare in base a quanto previsto dal bando e dalla normativa applicabile; l) di non aver riportato condanne penali con sentenza passata in giudicato e di non avere in corso procedimenti penali, né procedimenti amministrativi per l'applicazione di misure di sicurezza o di prevenzione, nonché precedenti penali a proprio carico iscrivibili nel casellario giudiziale, ai sensi dell'articolo 3 del decreto del Presidente della Repubblica 14 novembre 2002, n. 313. In caso contrario, devono essere indicate le condanne, i procedimenti a carico e ogni eventuale precedente penale, precisando la data del provvedimento e l'autorità giudiziaria che lo ha emanato ovvero quella presso la quale penda un eventuale procedimento penale.</a:t>
            </a:r>
          </a:p>
        </p:txBody>
      </p:sp>
      <p:sp>
        <p:nvSpPr>
          <p:cNvPr id="4" name="Segnaposto piè di pagina 3">
            <a:extLst>
              <a:ext uri="{FF2B5EF4-FFF2-40B4-BE49-F238E27FC236}">
                <a16:creationId xmlns:a16="http://schemas.microsoft.com/office/drawing/2014/main" id="{BBF1030E-A8C9-0126-8FD3-9300B781AA1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377F37F-82BE-C58B-9003-729A1AC81D12}"/>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30881955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3B2E80-5F29-B654-0D85-AACF03C542AD}"/>
              </a:ext>
            </a:extLst>
          </p:cNvPr>
          <p:cNvSpPr>
            <a:spLocks noGrp="1"/>
          </p:cNvSpPr>
          <p:nvPr>
            <p:ph type="title"/>
          </p:nvPr>
        </p:nvSpPr>
        <p:spPr/>
        <p:txBody>
          <a:bodyPr/>
          <a:lstStyle/>
          <a:p>
            <a:r>
              <a:rPr lang="it-IT" dirty="0"/>
              <a:t>DPR 82/2023 (MODIFICA AL DPR 487/1994): la partecipazione tramite il portale/2</a:t>
            </a:r>
          </a:p>
        </p:txBody>
      </p:sp>
      <p:sp>
        <p:nvSpPr>
          <p:cNvPr id="3" name="Segnaposto contenuto 2">
            <a:extLst>
              <a:ext uri="{FF2B5EF4-FFF2-40B4-BE49-F238E27FC236}">
                <a16:creationId xmlns:a16="http://schemas.microsoft.com/office/drawing/2014/main" id="{7DD7D569-1F06-25DC-193B-7814F92FBDC1}"/>
              </a:ext>
            </a:extLst>
          </p:cNvPr>
          <p:cNvSpPr>
            <a:spLocks noGrp="1"/>
          </p:cNvSpPr>
          <p:nvPr>
            <p:ph idx="1"/>
          </p:nvPr>
        </p:nvSpPr>
        <p:spPr/>
        <p:txBody>
          <a:bodyPr>
            <a:normAutofit fontScale="70000" lnSpcReduction="20000"/>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ea typeface="Calibri" panose="020F0502020204030204" pitchFamily="34" charset="0"/>
              </a:rPr>
              <a:t>La registrazione al Portale comporta il consenso al trattamento dei dati personali nel rispetto della disciplina del regolamento (UE) n. 2016/679 del Parlamento europeo e del Consiglio, del 27 aprile 2016, e del </a:t>
            </a:r>
            <a:r>
              <a:rPr lang="it-IT" sz="1800" b="1" dirty="0" err="1">
                <a:effectLst/>
                <a:ea typeface="Calibri" panose="020F0502020204030204" pitchFamily="34" charset="0"/>
              </a:rPr>
              <a:t>dlgs</a:t>
            </a:r>
            <a:r>
              <a:rPr lang="it-IT" sz="1800" b="1" dirty="0">
                <a:effectLst/>
                <a:ea typeface="Calibri" panose="020F0502020204030204" pitchFamily="34" charset="0"/>
              </a:rPr>
              <a:t> n. 196/2003</a:t>
            </a:r>
            <a:endParaRPr lang="it-IT" sz="18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ea typeface="Calibri" panose="020F0502020204030204" pitchFamily="34" charset="0"/>
              </a:rPr>
              <a:t>Non si tiene conto delle iscrizioni che non contengano tutte le indicazioni circa il possesso dei requisiti richiesti per la registrazione al Portale o dai bandi di concorso.</a:t>
            </a:r>
            <a:endParaRPr lang="it-IT" sz="18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ea typeface="Calibri" panose="020F0502020204030204" pitchFamily="34" charset="0"/>
              </a:rPr>
              <a:t>Ferme restando le conseguenze sotto il profilo penale, civile, amministrativo delle dichiarazioni false o mendaci, ai sensi degli articoli 75 e 76 del DPR n. 445/2000, ivi compresa la perdita degli eventuali benefici conseguiti sulla base di dichiarazioni non veritiere, le amministrazioni che bandiscono le procedure selettive si riservano di verificare la veridicità delle dichiarazioni rilasciate dai vincitori della procedura.</a:t>
            </a:r>
            <a:endParaRPr lang="it-IT" sz="18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ea typeface="Calibri" panose="020F0502020204030204" pitchFamily="34" charset="0"/>
              </a:rPr>
              <a:t>Ogni comunicazione ai candidati concernente il concorso, compreso il calendario delle relative prove e del loro esito, </a:t>
            </a:r>
            <a:r>
              <a:rPr lang="it-IT" sz="1800" b="1" dirty="0" err="1">
                <a:effectLst/>
                <a:ea typeface="Calibri" panose="020F0502020204030204" pitchFamily="34" charset="0"/>
              </a:rPr>
              <a:t>é</a:t>
            </a:r>
            <a:r>
              <a:rPr lang="it-IT" sz="1800" b="1" dirty="0">
                <a:effectLst/>
                <a:ea typeface="Calibri" panose="020F0502020204030204" pitchFamily="34" charset="0"/>
              </a:rPr>
              <a:t> effettuata attraverso il Portale. Le date e i luoghi di svolgimento delle prove sono resi disponibili sul Portale, con accesso da remoto attraverso l'identificazione del candidato, almeno quindici giorni prima della data stabilita per lo svolgimento delle stesse.</a:t>
            </a:r>
            <a:endParaRPr lang="it-IT" sz="18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ea typeface="Calibri" panose="020F0502020204030204" pitchFamily="34" charset="0"/>
              </a:rPr>
              <a:t> Le modalità di accesso e di utilizzo del Portale da parte delle regioni e degli enti locali sono disciplinate con uno specifico decreto</a:t>
            </a:r>
            <a:endParaRPr lang="it-IT" dirty="0"/>
          </a:p>
        </p:txBody>
      </p:sp>
      <p:sp>
        <p:nvSpPr>
          <p:cNvPr id="4" name="Segnaposto piè di pagina 3">
            <a:extLst>
              <a:ext uri="{FF2B5EF4-FFF2-40B4-BE49-F238E27FC236}">
                <a16:creationId xmlns:a16="http://schemas.microsoft.com/office/drawing/2014/main" id="{FB5C464D-7B97-83CB-6A20-EF432F6A6EC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A3926AF-834A-FBF7-8A7E-19FA982B98E8}"/>
              </a:ext>
            </a:extLst>
          </p:cNvPr>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40047169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3723B8-2575-CE8D-976D-87CB2700C35A}"/>
              </a:ext>
            </a:extLst>
          </p:cNvPr>
          <p:cNvSpPr>
            <a:spLocks noGrp="1"/>
          </p:cNvSpPr>
          <p:nvPr>
            <p:ph type="title"/>
          </p:nvPr>
        </p:nvSpPr>
        <p:spPr/>
        <p:txBody>
          <a:bodyPr/>
          <a:lstStyle/>
          <a:p>
            <a:r>
              <a:rPr lang="it-IT" dirty="0"/>
              <a:t>DPR 82/2023 (MODIFICA AL DPR 487/1994): le categorie riservatarie</a:t>
            </a:r>
          </a:p>
        </p:txBody>
      </p:sp>
      <p:sp>
        <p:nvSpPr>
          <p:cNvPr id="3" name="Segnaposto contenuto 2">
            <a:extLst>
              <a:ext uri="{FF2B5EF4-FFF2-40B4-BE49-F238E27FC236}">
                <a16:creationId xmlns:a16="http://schemas.microsoft.com/office/drawing/2014/main" id="{C797C53F-FE1D-44F3-2523-7173E62FF9FB}"/>
              </a:ext>
            </a:extLst>
          </p:cNvPr>
          <p:cNvSpPr>
            <a:spLocks noGrp="1"/>
          </p:cNvSpPr>
          <p:nvPr>
            <p:ph idx="1"/>
          </p:nvPr>
        </p:nvSpPr>
        <p:spPr/>
        <p:txBody>
          <a:bodyPr>
            <a:normAutofit fontScale="92500" lnSpcReduction="20000"/>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Nei pubblici concorsi, le riserve di posti in favore di particolari categorie di cittadini, comunque denominate, non possono complessivamente superare la metà dei posti messi a concorso.</a:t>
            </a:r>
            <a:r>
              <a:rPr lang="it-IT" sz="1800" dirty="0">
                <a:latin typeface="Calibri" panose="020F0502020204030204" pitchFamily="34" charset="0"/>
                <a:ea typeface="Calibri" panose="020F0502020204030204" pitchFamily="34" charset="0"/>
              </a:rPr>
              <a:t> </a:t>
            </a:r>
            <a:r>
              <a:rPr lang="it-IT" sz="1800" b="1" dirty="0">
                <a:effectLst/>
                <a:latin typeface="Calibri" panose="020F0502020204030204" pitchFamily="34" charset="0"/>
                <a:ea typeface="Calibri" panose="020F0502020204030204" pitchFamily="34" charset="0"/>
              </a:rPr>
              <a:t>Se, in relazione a tale limite, sia necessaria una riduzione dei posti da riservare secondo la legge, essa si attua in misura proporzionale per ciascuna delle categorie delle riserve previste dal bando.</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Qualora tra i concorrenti dichiarati idonei nella graduatoria di merito ve ne siano alcuni che appartengono a più categorie che danno titolo a differenti riserve di posti, si tiene conto prima del titolo che dà diritto ad una maggiore riserva nel seguente ordine:</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a) riserva di posti a favore di coloro che appartengono alle categorie di cui alla legge 12 marzo 1999, n.68, o equiparate;</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b) riserva di posti ai sensi degli articoli 1014 e 678 del codice dell'ordinamento militare, di cui al decreto legislativo 15 marzo 2010, n. 66. (</a:t>
            </a:r>
            <a:r>
              <a:rPr lang="it-IT" sz="1800" b="1" dirty="0" err="1">
                <a:effectLst/>
                <a:latin typeface="Calibri" panose="020F0502020204030204" pitchFamily="34" charset="0"/>
                <a:ea typeface="Calibri" panose="020F0502020204030204" pitchFamily="34" charset="0"/>
              </a:rPr>
              <a:t>nda</a:t>
            </a:r>
            <a:r>
              <a:rPr lang="it-IT" sz="1800" b="1" dirty="0">
                <a:effectLst/>
                <a:latin typeface="Calibri" panose="020F0502020204030204" pitchFamily="34" charset="0"/>
                <a:ea typeface="Calibri" panose="020F0502020204030204" pitchFamily="34" charset="0"/>
              </a:rPr>
              <a:t> aggiungere riserva per volontari servizio civile</a:t>
            </a:r>
            <a:endParaRPr lang="it-IT" sz="1800" dirty="0">
              <a:effectLst/>
              <a:latin typeface="Calibri" panose="020F0502020204030204" pitchFamily="34" charset="0"/>
              <a:ea typeface="Calibri" panose="020F0502020204030204" pitchFamily="34" charset="0"/>
            </a:endParaRPr>
          </a:p>
          <a:p>
            <a:endParaRPr lang="it-IT" dirty="0"/>
          </a:p>
        </p:txBody>
      </p:sp>
      <p:sp>
        <p:nvSpPr>
          <p:cNvPr id="4" name="Segnaposto piè di pagina 3">
            <a:extLst>
              <a:ext uri="{FF2B5EF4-FFF2-40B4-BE49-F238E27FC236}">
                <a16:creationId xmlns:a16="http://schemas.microsoft.com/office/drawing/2014/main" id="{D4D47297-0911-8AA5-CDF6-2F83209E4E1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CF2BA81-7A25-5EE6-5C95-54DA70AF0FF1}"/>
              </a:ext>
            </a:extLst>
          </p:cNvPr>
          <p:cNvSpPr>
            <a:spLocks noGrp="1"/>
          </p:cNvSpPr>
          <p:nvPr>
            <p:ph type="sldNum" sz="quarter" idx="12"/>
          </p:nvPr>
        </p:nvSpPr>
        <p:spPr/>
        <p:txBody>
          <a:bodyPr/>
          <a:lstStyle/>
          <a:p>
            <a:fld id="{6D22F896-40B5-4ADD-8801-0D06FADFA095}" type="slidenum">
              <a:rPr lang="en-US" smtClean="0"/>
              <a:t>33</a:t>
            </a:fld>
            <a:endParaRPr lang="en-US" dirty="0"/>
          </a:p>
        </p:txBody>
      </p:sp>
    </p:spTree>
    <p:extLst>
      <p:ext uri="{BB962C8B-B14F-4D97-AF65-F5344CB8AC3E}">
        <p14:creationId xmlns:p14="http://schemas.microsoft.com/office/powerpoint/2010/main" val="2938599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14AAAC-3556-AD19-B309-28FFAE3E0D1B}"/>
              </a:ext>
            </a:extLst>
          </p:cNvPr>
          <p:cNvSpPr>
            <a:spLocks noGrp="1"/>
          </p:cNvSpPr>
          <p:nvPr>
            <p:ph type="title"/>
          </p:nvPr>
        </p:nvSpPr>
        <p:spPr/>
        <p:txBody>
          <a:bodyPr/>
          <a:lstStyle/>
          <a:p>
            <a:r>
              <a:rPr lang="it-IT" dirty="0"/>
              <a:t>DPR 82/2023 (MODIFICA AL DPR 487/1994): le riserve/1</a:t>
            </a:r>
          </a:p>
        </p:txBody>
      </p:sp>
      <p:graphicFrame>
        <p:nvGraphicFramePr>
          <p:cNvPr id="6" name="Segnaposto contenuto 5">
            <a:extLst>
              <a:ext uri="{FF2B5EF4-FFF2-40B4-BE49-F238E27FC236}">
                <a16:creationId xmlns:a16="http://schemas.microsoft.com/office/drawing/2014/main" id="{CB24521B-576F-6BB9-70BD-2ADC7172CDCF}"/>
              </a:ext>
            </a:extLst>
          </p:cNvPr>
          <p:cNvGraphicFramePr>
            <a:graphicFrameLocks noGrp="1"/>
          </p:cNvGraphicFramePr>
          <p:nvPr>
            <p:ph idx="1"/>
            <p:extLst>
              <p:ext uri="{D42A27DB-BD31-4B8C-83A1-F6EECF244321}">
                <p14:modId xmlns:p14="http://schemas.microsoft.com/office/powerpoint/2010/main" val="1375638573"/>
              </p:ext>
            </p:extLst>
          </p:nvPr>
        </p:nvGraphicFramePr>
        <p:xfrm>
          <a:off x="1291078" y="1853754"/>
          <a:ext cx="9904144" cy="3842993"/>
        </p:xfrm>
        <a:graphic>
          <a:graphicData uri="http://schemas.openxmlformats.org/drawingml/2006/table">
            <a:tbl>
              <a:tblPr firstRow="1" firstCol="1" bandRow="1">
                <a:tableStyleId>{5C22544A-7EE6-4342-B048-85BDC9FD1C3A}</a:tableStyleId>
              </a:tblPr>
              <a:tblGrid>
                <a:gridCol w="4952072">
                  <a:extLst>
                    <a:ext uri="{9D8B030D-6E8A-4147-A177-3AD203B41FA5}">
                      <a16:colId xmlns:a16="http://schemas.microsoft.com/office/drawing/2014/main" val="267083098"/>
                    </a:ext>
                  </a:extLst>
                </a:gridCol>
                <a:gridCol w="4952072">
                  <a:extLst>
                    <a:ext uri="{9D8B030D-6E8A-4147-A177-3AD203B41FA5}">
                      <a16:colId xmlns:a16="http://schemas.microsoft.com/office/drawing/2014/main" val="1307486255"/>
                    </a:ext>
                  </a:extLst>
                </a:gridCol>
              </a:tblGrid>
              <a:tr h="534638">
                <a:tc>
                  <a:txBody>
                    <a:bodyPr/>
                    <a:lstStyle/>
                    <a:p>
                      <a:r>
                        <a:rPr lang="it-IT" sz="1200" kern="0" dirty="0">
                          <a:effectLst/>
                        </a:rPr>
                        <a:t>DPR 82/2023: preferenze a parità di titoli e di merito ed in assenza di ulteriori benefici previsti da leggi speciali (articolo 5, comma 4, del DPR 487/1994)</a:t>
                      </a:r>
                      <a:endParaRPr lang="it-IT"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0">
                          <a:effectLst/>
                        </a:rPr>
                        <a:t>DPR 487/1994: preferenze a parità di merito e di titoli (articolo 5, comma 4)</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847256301"/>
                  </a:ext>
                </a:extLst>
              </a:tr>
              <a:tr h="267320">
                <a:tc>
                  <a:txBody>
                    <a:bodyPr/>
                    <a:lstStyle/>
                    <a:p>
                      <a:r>
                        <a:rPr lang="it-IT" sz="1200" kern="0">
                          <a:effectLst/>
                        </a:rPr>
                        <a:t>gli insigniti di medaglia al valor militare e al valor civile, qualora cessati dal servizio</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a:effectLst/>
                        </a:rPr>
                        <a:t>gli insigniti di medaglia al valor militare</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801241812"/>
                  </a:ext>
                </a:extLst>
              </a:tr>
              <a:tr h="267320">
                <a:tc>
                  <a:txBody>
                    <a:bodyPr/>
                    <a:lstStyle/>
                    <a:p>
                      <a:r>
                        <a:rPr lang="it-IT" sz="1200" kern="0">
                          <a:effectLst/>
                        </a:rPr>
                        <a:t>i mutilati e gli invalidi per servizio nel settore pubblico e privato</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a:effectLst/>
                        </a:rPr>
                        <a:t>i mutilati ed invalidi di guerra ex combattenti</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3651851491"/>
                  </a:ext>
                </a:extLst>
              </a:tr>
              <a:tr h="1275456">
                <a:tc>
                  <a:txBody>
                    <a:bodyPr/>
                    <a:lstStyle/>
                    <a:p>
                      <a:r>
                        <a:rPr lang="it-IT" sz="1200" kern="0">
                          <a:effectLst/>
                        </a:rPr>
                        <a:t>gli orfani dei caduti e i figli dei mutilati, degli invalidi e degli inabili permanenti al lavoro per ragioni di servizio nel settore pubblico e privato, ivi inclusi i figli degli esercenti le professioni sanitarie, degli esercenti la professione di assistente sociale e degli operatori socio-sanitari deceduti in seguito all'infezione da SarsCov-2 contratta nell'esercizio della propria attività</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dirty="0">
                          <a:effectLst/>
                        </a:rPr>
                        <a:t>i mutilati ed invalidi per fatto di guerra</a:t>
                      </a:r>
                      <a:endParaRPr lang="it-IT"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587620803"/>
                  </a:ext>
                </a:extLst>
              </a:tr>
              <a:tr h="801958">
                <a:tc>
                  <a:txBody>
                    <a:bodyPr/>
                    <a:lstStyle/>
                    <a:p>
                      <a:r>
                        <a:rPr lang="it-IT" sz="1200" kern="0">
                          <a:effectLst/>
                        </a:rPr>
                        <a:t>coloro che abbiano prestato lodevole servizio a qualunque titolo, per non meno di un anno, nell'amministrazione che ha indetto il concorso, laddove non fruiscano di altro titolo di preferenza in ragione del servizio prestato</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a:effectLst/>
                        </a:rPr>
                        <a:t>i mutilati ed invalidi per servizio nel settore pubblico e privato</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2889997524"/>
                  </a:ext>
                </a:extLst>
              </a:tr>
              <a:tr h="133659">
                <a:tc>
                  <a:txBody>
                    <a:bodyPr/>
                    <a:lstStyle/>
                    <a:p>
                      <a:r>
                        <a:rPr lang="it-IT" sz="1200" kern="0">
                          <a:effectLst/>
                        </a:rPr>
                        <a:t>maggior numero di figli a carico</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a:effectLst/>
                        </a:rPr>
                        <a:t>gli orfani di guerra; </a:t>
                      </a:r>
                      <a:endParaRPr lang="it-IT" sz="12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3882156167"/>
                  </a:ext>
                </a:extLst>
              </a:tr>
              <a:tr h="400979">
                <a:tc>
                  <a:txBody>
                    <a:bodyPr/>
                    <a:lstStyle/>
                    <a:p>
                      <a:r>
                        <a:rPr lang="it-IT" sz="1200" kern="0" dirty="0">
                          <a:effectLst/>
                        </a:rPr>
                        <a:t>gli invalidi e i mutilati civili che non rientrano nella fattispecie di cui alla lettera b) (</a:t>
                      </a:r>
                      <a:r>
                        <a:rPr lang="it-IT" sz="1200" kern="0" dirty="0" err="1">
                          <a:effectLst/>
                        </a:rPr>
                        <a:t>nda</a:t>
                      </a:r>
                      <a:r>
                        <a:rPr lang="it-IT" sz="1200" kern="0" dirty="0">
                          <a:effectLst/>
                        </a:rPr>
                        <a:t> mutilati ed invalidi per servizio)</a:t>
                      </a:r>
                      <a:endParaRPr lang="it-IT"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tc>
                  <a:txBody>
                    <a:bodyPr/>
                    <a:lstStyle/>
                    <a:p>
                      <a:r>
                        <a:rPr lang="it-IT" sz="1200" kern="100" dirty="0">
                          <a:effectLst/>
                        </a:rPr>
                        <a:t>gli orfani dei caduti per fatto di guerra</a:t>
                      </a:r>
                      <a:endParaRPr lang="it-IT" sz="12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7912" marR="47912" marT="0" marB="0"/>
                </a:tc>
                <a:extLst>
                  <a:ext uri="{0D108BD9-81ED-4DB2-BD59-A6C34878D82A}">
                    <a16:rowId xmlns:a16="http://schemas.microsoft.com/office/drawing/2014/main" val="1269034879"/>
                  </a:ext>
                </a:extLst>
              </a:tr>
            </a:tbl>
          </a:graphicData>
        </a:graphic>
      </p:graphicFrame>
      <p:sp>
        <p:nvSpPr>
          <p:cNvPr id="4" name="Segnaposto piè di pagina 3">
            <a:extLst>
              <a:ext uri="{FF2B5EF4-FFF2-40B4-BE49-F238E27FC236}">
                <a16:creationId xmlns:a16="http://schemas.microsoft.com/office/drawing/2014/main" id="{9C16F5AD-35B5-2332-990D-2663B877817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CB508CC-6D00-E73B-E0F2-F42185CF0B10}"/>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19352867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45F41C-8127-0698-6D1E-B420BB7E7105}"/>
              </a:ext>
            </a:extLst>
          </p:cNvPr>
          <p:cNvSpPr>
            <a:spLocks noGrp="1"/>
          </p:cNvSpPr>
          <p:nvPr>
            <p:ph type="title"/>
          </p:nvPr>
        </p:nvSpPr>
        <p:spPr/>
        <p:txBody>
          <a:bodyPr/>
          <a:lstStyle/>
          <a:p>
            <a:r>
              <a:rPr lang="it-IT" dirty="0">
                <a:latin typeface="+mn-lt"/>
              </a:rPr>
              <a:t>DPR 82/2023 (MODIFICA AL DPR 487/1994): le riserve/2</a:t>
            </a:r>
          </a:p>
        </p:txBody>
      </p:sp>
      <p:graphicFrame>
        <p:nvGraphicFramePr>
          <p:cNvPr id="6" name="Segnaposto contenuto 5">
            <a:extLst>
              <a:ext uri="{FF2B5EF4-FFF2-40B4-BE49-F238E27FC236}">
                <a16:creationId xmlns:a16="http://schemas.microsoft.com/office/drawing/2014/main" id="{72A55A86-1C5A-9B50-CAB5-8FF4895FCC00}"/>
              </a:ext>
            </a:extLst>
          </p:cNvPr>
          <p:cNvGraphicFramePr>
            <a:graphicFrameLocks noGrp="1"/>
          </p:cNvGraphicFramePr>
          <p:nvPr>
            <p:ph idx="1"/>
            <p:extLst>
              <p:ext uri="{D42A27DB-BD31-4B8C-83A1-F6EECF244321}">
                <p14:modId xmlns:p14="http://schemas.microsoft.com/office/powerpoint/2010/main" val="3739532747"/>
              </p:ext>
            </p:extLst>
          </p:nvPr>
        </p:nvGraphicFramePr>
        <p:xfrm>
          <a:off x="964396" y="2029703"/>
          <a:ext cx="10718009" cy="5271315"/>
        </p:xfrm>
        <a:graphic>
          <a:graphicData uri="http://schemas.openxmlformats.org/drawingml/2006/table">
            <a:tbl>
              <a:tblPr firstRow="1" firstCol="1" bandRow="1">
                <a:tableStyleId>{5C22544A-7EE6-4342-B048-85BDC9FD1C3A}</a:tableStyleId>
              </a:tblPr>
              <a:tblGrid>
                <a:gridCol w="4755363">
                  <a:extLst>
                    <a:ext uri="{9D8B030D-6E8A-4147-A177-3AD203B41FA5}">
                      <a16:colId xmlns:a16="http://schemas.microsoft.com/office/drawing/2014/main" val="2307319266"/>
                    </a:ext>
                  </a:extLst>
                </a:gridCol>
                <a:gridCol w="5962646">
                  <a:extLst>
                    <a:ext uri="{9D8B030D-6E8A-4147-A177-3AD203B41FA5}">
                      <a16:colId xmlns:a16="http://schemas.microsoft.com/office/drawing/2014/main" val="1406208804"/>
                    </a:ext>
                  </a:extLst>
                </a:gridCol>
              </a:tblGrid>
              <a:tr h="177672">
                <a:tc>
                  <a:txBody>
                    <a:bodyPr/>
                    <a:lstStyle/>
                    <a:p>
                      <a:r>
                        <a:rPr lang="it-IT" sz="1000" kern="0">
                          <a:effectLst/>
                        </a:rPr>
                        <a:t>militari volontari delle Forze armate congedati senza demerito al termine della ferma o rafferma</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gli orfani dei caduti per servizio nel settore pubblico e privato</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521105400"/>
                  </a:ext>
                </a:extLst>
              </a:tr>
              <a:tr h="236897">
                <a:tc>
                  <a:txBody>
                    <a:bodyPr/>
                    <a:lstStyle/>
                    <a:p>
                      <a:r>
                        <a:rPr lang="it-IT" sz="1000" kern="0" dirty="0">
                          <a:effectLst/>
                        </a:rPr>
                        <a:t>gli atleti che hanno intrattenuto rapporti di lavoro sportivo con i gruppi sportivi militari e dei corpi civili dello Stato</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i feriti in combattimento</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2342163453"/>
                  </a:ext>
                </a:extLst>
              </a:tr>
              <a:tr h="296121">
                <a:tc>
                  <a:txBody>
                    <a:bodyPr/>
                    <a:lstStyle/>
                    <a:p>
                      <a:r>
                        <a:rPr lang="it-IT" sz="1000" kern="0">
                          <a:effectLst/>
                        </a:rPr>
                        <a:t>avere svolto, con esito positivo, l'ulteriore periodo di perfezionamento presso l'ufficio per il processo ai sensi dell'articolo 50, comma 1-quater, del dl n. 90/2014 </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gli insigniti di croce di guerra o di altra attestazione speciale di merito di guerra, nonché i capi di famiglia numerosa</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360270697"/>
                  </a:ext>
                </a:extLst>
              </a:tr>
              <a:tr h="414569">
                <a:tc>
                  <a:txBody>
                    <a:bodyPr/>
                    <a:lstStyle/>
                    <a:p>
                      <a:r>
                        <a:rPr lang="it-IT" sz="1000" kern="0">
                          <a:effectLst/>
                        </a:rPr>
                        <a:t>avere completato, con esito positivo, il tirocinio formativo presso gli uffici giudiziari ai sensi dell'articolo 37, comma 11, del dl n. 982011, pur non facendo parte dell'ufficio per il processo, ai sensi dell'articolo 50, comma 1-quinques, del dl n. 90/2014</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i figli dei mutilati e degli invalidi di guerra ex combattenti</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146287750"/>
                  </a:ext>
                </a:extLst>
              </a:tr>
              <a:tr h="236897">
                <a:tc>
                  <a:txBody>
                    <a:bodyPr/>
                    <a:lstStyle/>
                    <a:p>
                      <a:r>
                        <a:rPr lang="it-IT" sz="1000" kern="0">
                          <a:effectLst/>
                        </a:rPr>
                        <a:t>avere svolto, con esito positivo, lo stage presso gli uffici giudiziari ai sensi dell'articolo 73, comma 14, del dl n. 69/2013 (cd navigator)</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i figli dei mutilati e degli invalidi per fatto di guerra</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1258380044"/>
                  </a:ext>
                </a:extLst>
              </a:tr>
              <a:tr h="355345">
                <a:tc>
                  <a:txBody>
                    <a:bodyPr/>
                    <a:lstStyle/>
                    <a:p>
                      <a:r>
                        <a:rPr lang="it-IT" sz="1000" kern="0">
                          <a:effectLst/>
                        </a:rPr>
                        <a:t>essere titolare o avere svolto incarichi di collaborazione conferiti da ANPAL Servizi S.p.A., in attuazione di quanto disposto</a:t>
                      </a:r>
                      <a:endParaRPr lang="it-IT" sz="1000" kern="100">
                        <a:effectLst/>
                      </a:endParaRPr>
                    </a:p>
                    <a:p>
                      <a:r>
                        <a:rPr lang="it-IT" sz="1000" kern="0">
                          <a:effectLst/>
                        </a:rPr>
                        <a:t>dall'articolo 12, comma 3, del dl n. 4/2019</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a:effectLst/>
                        </a:rPr>
                        <a:t>i figli dei mutilati e degli invalidi per servizio nel settore pubblico e privato</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2834753197"/>
                  </a:ext>
                </a:extLst>
              </a:tr>
              <a:tr h="406119">
                <a:tc>
                  <a:txBody>
                    <a:bodyPr/>
                    <a:lstStyle/>
                    <a:p>
                      <a:r>
                        <a:rPr lang="it-IT" sz="1000" kern="0">
                          <a:effectLst/>
                        </a:rPr>
                        <a:t>appartenenza al genere meno rappresentato nell'amministrazione che bandisce la procedura in relazione alla qualifica per la quale il candidato concorre, secondo quanto previsto</a:t>
                      </a:r>
                      <a:endParaRPr lang="it-IT" sz="1000" kern="100">
                        <a:effectLst/>
                      </a:endParaRPr>
                    </a:p>
                    <a:p>
                      <a:r>
                        <a:rPr lang="it-IT" sz="1000" kern="0">
                          <a:effectLst/>
                        </a:rPr>
                        <a:t>dall'articolo 6 (nda equilibrio di genere)</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dirty="0">
                          <a:effectLst/>
                        </a:rPr>
                        <a:t>i genitori vedovi non risposati, i coniugi non risposati e le sorelle ed i fratelli vedovi o non sposati dei caduti di guerra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000" kern="100" dirty="0">
                          <a:effectLst/>
                        </a:rPr>
                        <a:t>i genitori vedovi non risposati, i coniugi non risposati e le sorelle ed i fratelli vedovi o non sposati dei caduti per fatto di guerra</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1555161252"/>
                  </a:ext>
                </a:extLst>
              </a:tr>
              <a:tr h="1776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kern="0" dirty="0">
                          <a:effectLst/>
                        </a:rPr>
                        <a:t>minore età anagrafica</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000" kern="100" dirty="0">
                          <a:effectLst/>
                        </a:rPr>
                        <a:t>i genitori vedovi non risposati, i coniugi non risposati e le sorelle ed i fratelli vedovi o non sposati dei caduti per servizio nel settore pubblico o privato</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526933863"/>
                  </a:ext>
                </a:extLst>
              </a:tr>
              <a:tr h="256297">
                <a:tc>
                  <a:txBody>
                    <a:bodyPr/>
                    <a:lstStyle/>
                    <a:p>
                      <a:r>
                        <a:rPr lang="it-IT" sz="1000" kern="0">
                          <a:effectLst/>
                        </a:rPr>
                        <a:t> </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r>
                        <a:rPr lang="it-IT" sz="1000" kern="100" dirty="0">
                          <a:effectLst/>
                        </a:rPr>
                        <a:t>coloro che abbiano prestato servizio militare come combattenti</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2521563619"/>
                  </a:ext>
                </a:extLst>
              </a:tr>
              <a:tr h="118449">
                <a:tc>
                  <a:txBody>
                    <a:bodyPr/>
                    <a:lstStyle/>
                    <a:p>
                      <a:r>
                        <a:rPr lang="it-IT" sz="1000" kern="0" dirty="0">
                          <a:effectLst/>
                        </a:rPr>
                        <a:t> </a:t>
                      </a:r>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93662344"/>
                  </a:ext>
                </a:extLst>
              </a:tr>
              <a:tr h="236897">
                <a:tc>
                  <a:txBody>
                    <a:bodyPr/>
                    <a:lstStyle/>
                    <a:p>
                      <a:r>
                        <a:rPr lang="it-IT" sz="1000" kern="0">
                          <a:effectLst/>
                        </a:rPr>
                        <a:t> </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199099776"/>
                  </a:ext>
                </a:extLst>
              </a:tr>
              <a:tr h="0">
                <a:tc>
                  <a:txBody>
                    <a:bodyPr/>
                    <a:lstStyle/>
                    <a:p>
                      <a:r>
                        <a:rPr lang="it-IT" sz="1000" kern="0">
                          <a:effectLst/>
                        </a:rPr>
                        <a:t> </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3695014043"/>
                  </a:ext>
                </a:extLst>
              </a:tr>
              <a:tr h="164256">
                <a:tc>
                  <a:txBody>
                    <a:bodyPr/>
                    <a:lstStyle/>
                    <a:p>
                      <a:r>
                        <a:rPr lang="it-IT" sz="1000" kern="0">
                          <a:effectLst/>
                        </a:rPr>
                        <a:t> </a:t>
                      </a:r>
                      <a:endParaRPr lang="it-IT" sz="1000" kern="10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167957783"/>
                  </a:ext>
                </a:extLst>
              </a:tr>
              <a:tr h="177672">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2719107805"/>
                  </a:ext>
                </a:extLst>
              </a:tr>
              <a:tr h="473793">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tc>
                  <a:txBody>
                    <a:bodyPr/>
                    <a:lstStyle/>
                    <a:p>
                      <a:endParaRPr lang="it-IT" sz="1000" kern="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4534" marR="24534" marT="0" marB="0"/>
                </a:tc>
                <a:extLst>
                  <a:ext uri="{0D108BD9-81ED-4DB2-BD59-A6C34878D82A}">
                    <a16:rowId xmlns:a16="http://schemas.microsoft.com/office/drawing/2014/main" val="317575229"/>
                  </a:ext>
                </a:extLst>
              </a:tr>
            </a:tbl>
          </a:graphicData>
        </a:graphic>
      </p:graphicFrame>
      <p:sp>
        <p:nvSpPr>
          <p:cNvPr id="4" name="Segnaposto piè di pagina 3">
            <a:extLst>
              <a:ext uri="{FF2B5EF4-FFF2-40B4-BE49-F238E27FC236}">
                <a16:creationId xmlns:a16="http://schemas.microsoft.com/office/drawing/2014/main" id="{7C8B08BF-C6E6-61E0-1857-07DAAC40AF2B}"/>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4AB8C1F-DFAD-C6B4-5F3E-020CF8920C47}"/>
              </a:ext>
            </a:extLst>
          </p:cNvPr>
          <p:cNvSpPr>
            <a:spLocks noGrp="1"/>
          </p:cNvSpPr>
          <p:nvPr>
            <p:ph type="sldNum" sz="quarter" idx="12"/>
          </p:nvPr>
        </p:nvSpPr>
        <p:spPr/>
        <p:txBody>
          <a:bodyPr/>
          <a:lstStyle/>
          <a:p>
            <a:fld id="{6D22F896-40B5-4ADD-8801-0D06FADFA095}" type="slidenum">
              <a:rPr lang="en-US" smtClean="0"/>
              <a:t>35</a:t>
            </a:fld>
            <a:endParaRPr lang="en-US" dirty="0"/>
          </a:p>
        </p:txBody>
      </p:sp>
    </p:spTree>
    <p:extLst>
      <p:ext uri="{BB962C8B-B14F-4D97-AF65-F5344CB8AC3E}">
        <p14:creationId xmlns:p14="http://schemas.microsoft.com/office/powerpoint/2010/main" val="4107613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BAFDF2A-6469-BE30-0513-CF41B6D4E6F2}"/>
              </a:ext>
            </a:extLst>
          </p:cNvPr>
          <p:cNvSpPr>
            <a:spLocks noGrp="1"/>
          </p:cNvSpPr>
          <p:nvPr>
            <p:ph type="title"/>
          </p:nvPr>
        </p:nvSpPr>
        <p:spPr/>
        <p:txBody>
          <a:bodyPr/>
          <a:lstStyle/>
          <a:p>
            <a:r>
              <a:rPr lang="it-IT" dirty="0">
                <a:latin typeface="+mn-lt"/>
              </a:rPr>
              <a:t>DPR 82/2023 (MODIFICA AL DPR 487/1994): le riserve/2</a:t>
            </a:r>
            <a:endParaRPr lang="it-IT" dirty="0"/>
          </a:p>
        </p:txBody>
      </p:sp>
      <p:sp>
        <p:nvSpPr>
          <p:cNvPr id="3" name="Segnaposto contenuto 2">
            <a:extLst>
              <a:ext uri="{FF2B5EF4-FFF2-40B4-BE49-F238E27FC236}">
                <a16:creationId xmlns:a16="http://schemas.microsoft.com/office/drawing/2014/main" id="{9E330BB4-320C-B05D-9D22-18221122DD0A}"/>
              </a:ext>
            </a:extLst>
          </p:cNvPr>
          <p:cNvSpPr>
            <a:spLocks noGrp="1"/>
          </p:cNvSpPr>
          <p:nvPr>
            <p:ph idx="1"/>
          </p:nvPr>
        </p:nvSpPr>
        <p:spPr/>
        <p:txBody>
          <a:bodyPr>
            <a:normAutofit fontScale="92500" lnSpcReduction="20000"/>
          </a:bodyPr>
          <a:lstStyle/>
          <a:p>
            <a:pPr marL="0" indent="0" algn="l" rtl="0" eaLnBrk="1" fontAlgn="t" latinLnBrk="0" hangingPunct="1">
              <a:spcBef>
                <a:spcPts val="0"/>
              </a:spcBef>
              <a:spcAft>
                <a:spcPts val="0"/>
              </a:spcAft>
              <a:buNone/>
            </a:pPr>
            <a:r>
              <a:rPr lang="it-IT" sz="1800" b="1" i="0" u="none" strike="noStrike" kern="100" dirty="0">
                <a:effectLst/>
              </a:rPr>
              <a:t>Le riserve finali superate dal DPR 82/2023</a:t>
            </a:r>
          </a:p>
          <a:p>
            <a:pPr marL="0" algn="l" rtl="0" eaLnBrk="1" fontAlgn="t" latinLnBrk="0" hangingPunct="1">
              <a:spcBef>
                <a:spcPts val="0"/>
              </a:spcBef>
              <a:spcAft>
                <a:spcPts val="0"/>
              </a:spcAft>
            </a:pPr>
            <a:r>
              <a:rPr lang="it-IT" sz="1800" b="1" i="0" u="none" strike="noStrike" kern="100" dirty="0">
                <a:effectLst/>
              </a:rPr>
              <a:t>coloro che abbiano prestato lodevole servizio a qualunque titolo, per non meno di un anno nell'amministrazione che ha indetto il concorso</a:t>
            </a:r>
            <a:endParaRPr lang="it-IT" sz="1800" b="0" i="0" u="none" strike="noStrike" dirty="0">
              <a:effectLst/>
            </a:endParaRPr>
          </a:p>
          <a:p>
            <a:pPr marL="0" algn="l" rtl="0" eaLnBrk="1" fontAlgn="t" latinLnBrk="0" hangingPunct="1">
              <a:spcBef>
                <a:spcPts val="0"/>
              </a:spcBef>
              <a:spcAft>
                <a:spcPts val="0"/>
              </a:spcAft>
            </a:pPr>
            <a:r>
              <a:rPr lang="it-IT" sz="1800" b="1" i="0" u="none" strike="noStrike" kern="100" dirty="0">
                <a:effectLst/>
              </a:rPr>
              <a:t>i coniugati e i non coniugati con riguardo al numero dei figli a carico</a:t>
            </a:r>
            <a:endParaRPr lang="it-IT" sz="1800" b="0" i="0" u="none" strike="noStrike" dirty="0">
              <a:effectLst/>
            </a:endParaRPr>
          </a:p>
          <a:p>
            <a:pPr marL="0" algn="l" rtl="0" eaLnBrk="1" fontAlgn="t" latinLnBrk="0" hangingPunct="1">
              <a:spcBef>
                <a:spcPts val="0"/>
              </a:spcBef>
              <a:spcAft>
                <a:spcPts val="0"/>
              </a:spcAft>
            </a:pPr>
            <a:r>
              <a:rPr lang="it-IT" sz="1800" b="1" i="0" u="none" strike="noStrike" kern="100" dirty="0">
                <a:effectLst/>
              </a:rPr>
              <a:t>gli invalidi ed i mutilati civili</a:t>
            </a:r>
            <a:endParaRPr lang="it-IT" sz="1800" b="0" i="0" u="none" strike="noStrike" dirty="0">
              <a:effectLst/>
            </a:endParaRPr>
          </a:p>
          <a:p>
            <a:pPr marL="0" algn="l" rtl="0" eaLnBrk="1" fontAlgn="t" latinLnBrk="0" hangingPunct="1">
              <a:spcBef>
                <a:spcPts val="0"/>
              </a:spcBef>
              <a:spcAft>
                <a:spcPts val="0"/>
              </a:spcAft>
            </a:pPr>
            <a:r>
              <a:rPr lang="it-IT" sz="1800" b="1" i="0" u="none" strike="noStrike" kern="100" dirty="0">
                <a:effectLst/>
              </a:rPr>
              <a:t>militari volontari delle Forze armate congedati senza demerito al termine della ferma o rafferma</a:t>
            </a:r>
            <a:endParaRPr lang="it-IT" sz="1800" b="0" i="0" u="none" strike="noStrike" dirty="0">
              <a:effectLst/>
            </a:endParaRPr>
          </a:p>
          <a:p>
            <a:pPr marL="0" algn="l" rtl="0" eaLnBrk="1" fontAlgn="t" latinLnBrk="0" hangingPunct="1">
              <a:spcBef>
                <a:spcPts val="0"/>
              </a:spcBef>
              <a:spcAft>
                <a:spcPts val="0"/>
              </a:spcAft>
            </a:pPr>
            <a:r>
              <a:rPr lang="it-IT" sz="1800" b="1" i="0" u="none" strike="noStrike" kern="100" dirty="0">
                <a:effectLst/>
              </a:rPr>
              <a:t>A parità di merito e di titoli la preferenza è determinata: </a:t>
            </a:r>
            <a:br>
              <a:rPr lang="it-IT" sz="1800" b="1" i="0" u="none" strike="noStrike" kern="100" dirty="0">
                <a:effectLst/>
              </a:rPr>
            </a:br>
            <a:r>
              <a:rPr lang="it-IT" sz="1800" b="1" i="0" u="none" strike="noStrike" kern="100" dirty="0">
                <a:effectLst/>
              </a:rPr>
              <a:t>a) dal numero dei figli a carico, indipendentemente dal fatto che il candidato sia coniugato o meno; </a:t>
            </a:r>
            <a:br>
              <a:rPr lang="it-IT" sz="1800" b="1" i="0" u="none" strike="noStrike" kern="100" dirty="0">
                <a:effectLst/>
              </a:rPr>
            </a:br>
            <a:r>
              <a:rPr lang="it-IT" sz="1800" b="1" i="0" u="none" strike="noStrike" kern="100" dirty="0">
                <a:effectLst/>
              </a:rPr>
              <a:t>b) dall'aver prestato lodevole servizio nelle amministrazioni pubbliche; </a:t>
            </a:r>
            <a:br>
              <a:rPr lang="it-IT" sz="1800" b="1" i="0" u="none" strike="noStrike" kern="100" dirty="0">
                <a:effectLst/>
              </a:rPr>
            </a:br>
            <a:r>
              <a:rPr lang="it-IT" sz="1800" b="1" i="0" u="none" strike="noStrike" kern="100" dirty="0">
                <a:effectLst/>
              </a:rPr>
              <a:t>c) dalla minore età</a:t>
            </a:r>
            <a:endParaRPr lang="it-IT" sz="1800" b="0" i="0" u="none" strike="noStrike" dirty="0">
              <a:effectLst/>
            </a:endParaRPr>
          </a:p>
          <a:p>
            <a:endParaRPr lang="it-IT" dirty="0"/>
          </a:p>
        </p:txBody>
      </p:sp>
      <p:sp>
        <p:nvSpPr>
          <p:cNvPr id="4" name="Segnaposto piè di pagina 3">
            <a:extLst>
              <a:ext uri="{FF2B5EF4-FFF2-40B4-BE49-F238E27FC236}">
                <a16:creationId xmlns:a16="http://schemas.microsoft.com/office/drawing/2014/main" id="{FC8BC362-D1DD-782D-BE28-A0377AB4181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48C8A6B-840C-0943-69A1-615DB79943E4}"/>
              </a:ext>
            </a:extLst>
          </p:cNvPr>
          <p:cNvSpPr>
            <a:spLocks noGrp="1"/>
          </p:cNvSpPr>
          <p:nvPr>
            <p:ph type="sldNum" sz="quarter" idx="12"/>
          </p:nvPr>
        </p:nvSpPr>
        <p:spPr/>
        <p:txBody>
          <a:bodyPr/>
          <a:lstStyle/>
          <a:p>
            <a:fld id="{6D22F896-40B5-4ADD-8801-0D06FADFA095}" type="slidenum">
              <a:rPr lang="en-US" smtClean="0"/>
              <a:t>36</a:t>
            </a:fld>
            <a:endParaRPr lang="en-US" dirty="0"/>
          </a:p>
        </p:txBody>
      </p:sp>
    </p:spTree>
    <p:extLst>
      <p:ext uri="{BB962C8B-B14F-4D97-AF65-F5344CB8AC3E}">
        <p14:creationId xmlns:p14="http://schemas.microsoft.com/office/powerpoint/2010/main" val="33093535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1F02C5-3ECE-DBEF-365E-5E44A597F701}"/>
              </a:ext>
            </a:extLst>
          </p:cNvPr>
          <p:cNvSpPr>
            <a:spLocks noGrp="1"/>
          </p:cNvSpPr>
          <p:nvPr>
            <p:ph type="title"/>
          </p:nvPr>
        </p:nvSpPr>
        <p:spPr/>
        <p:txBody>
          <a:bodyPr/>
          <a:lstStyle/>
          <a:p>
            <a:r>
              <a:rPr lang="it-IT" dirty="0">
                <a:latin typeface="+mn-lt"/>
              </a:rPr>
              <a:t>DPR 82/2023 (MODIFICA AL DPR 487/1994): Equilibrio di genere</a:t>
            </a:r>
            <a:endParaRPr lang="it-IT" dirty="0"/>
          </a:p>
        </p:txBody>
      </p:sp>
      <p:sp>
        <p:nvSpPr>
          <p:cNvPr id="3" name="Segnaposto contenuto 2">
            <a:extLst>
              <a:ext uri="{FF2B5EF4-FFF2-40B4-BE49-F238E27FC236}">
                <a16:creationId xmlns:a16="http://schemas.microsoft.com/office/drawing/2014/main" id="{AFD8C35D-493E-53B3-363E-BC55832062EE}"/>
              </a:ext>
            </a:extLst>
          </p:cNvPr>
          <p:cNvSpPr>
            <a:spLocks noGrp="1"/>
          </p:cNvSpPr>
          <p:nvPr>
            <p:ph idx="1"/>
          </p:nvPr>
        </p:nvSpPr>
        <p:spPr/>
        <p:txBody>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Al fine di garantire l'equilibrio di genere nelle pubbliche amministrazioni, il bando indica, per ciascuna delle qualifiche messe a concorso, la percentuale di rappresentatività dei generi nell'amministrazione che lo bandisce, calcolata alla data del 31 dicembre dell'anno precedente. Qualora il differenziale tra i generi sia superiore al 30 per cento, si applica il titolo di preferenza di cui all'articolo 5, comma 4, lettera o), in favore del genere meno rappresentato.</a:t>
            </a:r>
            <a:endParaRPr lang="it-IT" sz="1800" dirty="0">
              <a:effectLst/>
              <a:latin typeface="Calibri" panose="020F0502020204030204" pitchFamily="34" charset="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b="1" dirty="0">
                <a:effectLst/>
                <a:latin typeface="Calibri" panose="020F0502020204030204" pitchFamily="34" charset="0"/>
                <a:ea typeface="Calibri" panose="020F0502020204030204" pitchFamily="34" charset="0"/>
              </a:rPr>
              <a:t> Questa disposizione si applica limitatamente ai concorsi banditi per singole amministrazioni.</a:t>
            </a:r>
            <a:endParaRPr lang="it-IT" sz="1800" dirty="0">
              <a:effectLst/>
              <a:latin typeface="Calibri" panose="020F0502020204030204" pitchFamily="34" charset="0"/>
              <a:ea typeface="Calibri" panose="020F0502020204030204" pitchFamily="34" charset="0"/>
            </a:endParaRPr>
          </a:p>
          <a:p>
            <a:endParaRPr lang="it-IT" dirty="0"/>
          </a:p>
        </p:txBody>
      </p:sp>
      <p:sp>
        <p:nvSpPr>
          <p:cNvPr id="4" name="Segnaposto piè di pagina 3">
            <a:extLst>
              <a:ext uri="{FF2B5EF4-FFF2-40B4-BE49-F238E27FC236}">
                <a16:creationId xmlns:a16="http://schemas.microsoft.com/office/drawing/2014/main" id="{172E0CC0-8A1E-E984-836B-FB4BB97A143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8F8F4A7-7B61-AE2E-8B22-1F7079C2293D}"/>
              </a:ext>
            </a:extLst>
          </p:cNvPr>
          <p:cNvSpPr>
            <a:spLocks noGrp="1"/>
          </p:cNvSpPr>
          <p:nvPr>
            <p:ph type="sldNum" sz="quarter" idx="12"/>
          </p:nvPr>
        </p:nvSpPr>
        <p:spPr/>
        <p:txBody>
          <a:bodyPr/>
          <a:lstStyle/>
          <a:p>
            <a:fld id="{6D22F896-40B5-4ADD-8801-0D06FADFA095}" type="slidenum">
              <a:rPr lang="en-US" smtClean="0"/>
              <a:t>37</a:t>
            </a:fld>
            <a:endParaRPr lang="en-US" dirty="0"/>
          </a:p>
        </p:txBody>
      </p:sp>
    </p:spTree>
    <p:extLst>
      <p:ext uri="{BB962C8B-B14F-4D97-AF65-F5344CB8AC3E}">
        <p14:creationId xmlns:p14="http://schemas.microsoft.com/office/powerpoint/2010/main" val="11955179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DEDC10-77E2-EF16-A4B5-F38715015815}"/>
              </a:ext>
            </a:extLst>
          </p:cNvPr>
          <p:cNvSpPr>
            <a:spLocks noGrp="1"/>
          </p:cNvSpPr>
          <p:nvPr>
            <p:ph type="title"/>
          </p:nvPr>
        </p:nvSpPr>
        <p:spPr/>
        <p:txBody>
          <a:bodyPr/>
          <a:lstStyle/>
          <a:p>
            <a:r>
              <a:rPr lang="it-IT" dirty="0">
                <a:latin typeface="+mn-lt"/>
              </a:rPr>
              <a:t>DPR 82/2023 (MODIFICA AL DPR 487/1994): Le prove concorsuali</a:t>
            </a:r>
            <a:endParaRPr lang="it-IT" dirty="0"/>
          </a:p>
        </p:txBody>
      </p:sp>
      <p:sp>
        <p:nvSpPr>
          <p:cNvPr id="3" name="Segnaposto contenuto 2">
            <a:extLst>
              <a:ext uri="{FF2B5EF4-FFF2-40B4-BE49-F238E27FC236}">
                <a16:creationId xmlns:a16="http://schemas.microsoft.com/office/drawing/2014/main" id="{600FD94D-2BF9-EAA6-DE60-30111621A458}"/>
              </a:ext>
            </a:extLst>
          </p:cNvPr>
          <p:cNvSpPr>
            <a:spLocks noGrp="1"/>
          </p:cNvSpPr>
          <p:nvPr>
            <p:ph idx="1"/>
          </p:nvPr>
        </p:nvSpPr>
        <p:spPr/>
        <p:txBody>
          <a:bodyPr>
            <a:noAutofit/>
          </a:bodyPr>
          <a:lstStyle/>
          <a:p>
            <a:r>
              <a:rPr lang="it-IT" sz="900" b="1" dirty="0">
                <a:effectLst/>
                <a:ea typeface="Calibri" panose="020F0502020204030204" pitchFamily="34" charset="0"/>
              </a:rPr>
              <a:t>Il diario delle prove, il relativo punteggio e l'eventuale convocazione ad una prova successiva sono comunicati ai candidati tramite il portale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Le prove selettive non possono aver luogo nei giorni di festività religiose e civili.</a:t>
            </a:r>
            <a:endParaRPr lang="it-IT" sz="9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Le prove orali si svolgono in un'aula aperta, di capienza idonea ad assicurare la massima partecipazione e, in caso di impossibilità a procedere in tal senso, lo svolgimento può avvenire in videoconferenza</a:t>
            </a:r>
            <a:endParaRPr lang="it-IT" sz="9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In caso di accertato malfunzionamento della piattaforma digitale, che impedisca la partecipazione ad uno o più candidati alle prove svolte in modalità telematica e, la cui causa tecnica non sia imputabile al candidato, le amministrazioni prevedono, su istanza dell'interessato, apposite prove di recupero.</a:t>
            </a:r>
            <a:endParaRPr lang="it-IT" sz="9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Al termine di ogni seduta, la commissione giudicatrice forma l'elenco dei candidati esaminati, con l'indicazione dei punteggi conseguiti da ciascun candidato che ne riceve immediata comunicazione tramite il Portale. L'elenco viene pubblicato contestualmente sul sito dell'amministrazione.</a:t>
            </a:r>
            <a:endParaRPr lang="it-IT" sz="9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Le amministrazioni prevedono, per i candidati con disabilità o con DSA che lo svolgimento delle prove concorsuali avvenga attraverso l'adozione di misure compensative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Le amministrazioni assicurano la partecipazione alle prove, senza pregiudizio alcuno, alle candidate che risultino impossibilitate al rispetto del calendario previsto dal bando a causa dello stato di gravidanza o allattamento, anche attraverso lo svolgimento di prove asincrone e, in ogni caso, la disponibilità di appositi spazi per consentire l'allattamento. In nessun caso il ricorrere di tali condizioni può compromettere la partecipazione al concorso. A tal fine i bandi di concorso prevedono specifiche misure di carattere organizzativo e modalità di comunicazione preventiva da parte di chi ne abbia interesse. Per l'ammissione ad eventuali prove fisiche le amministrazioni possono richiedere la produzione di certificazione sanitaria attestante l'idoneità del candidato al loro svolgimento.</a:t>
            </a:r>
            <a:endParaRPr lang="it-IT" sz="9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Per profili iniziali e non specializzati, le prove di esame danno particolare rilievo all'accertamento delle capacità comportamentali, incluse quelle relazionali, e delle attitudini e sono finalizzate ad accertare il possesso delle competenze, intese come insieme delle conoscenze e delle capacità logico-tecniche, comportamentali nonché manageriali, per i profili che svolgono tali compiti. Tali prove devono essere specificate nel bando e definite in maniera coerente con la natura dell'impiego.</a:t>
            </a:r>
            <a:endParaRPr lang="it-IT" sz="900" dirty="0">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900" b="1" dirty="0">
                <a:effectLst/>
                <a:ea typeface="Calibri" panose="020F0502020204030204" pitchFamily="34" charset="0"/>
              </a:rPr>
              <a:t>I bandi di concorso tengono conto delle linee guida</a:t>
            </a:r>
            <a:endParaRPr lang="it-IT" sz="900" dirty="0"/>
          </a:p>
        </p:txBody>
      </p:sp>
      <p:sp>
        <p:nvSpPr>
          <p:cNvPr id="4" name="Segnaposto piè di pagina 3">
            <a:extLst>
              <a:ext uri="{FF2B5EF4-FFF2-40B4-BE49-F238E27FC236}">
                <a16:creationId xmlns:a16="http://schemas.microsoft.com/office/drawing/2014/main" id="{979BE950-E691-4AFA-CCC6-673B8343573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49DCF1A-A847-2C85-8403-860CEA396BB7}"/>
              </a:ext>
            </a:extLst>
          </p:cNvPr>
          <p:cNvSpPr>
            <a:spLocks noGrp="1"/>
          </p:cNvSpPr>
          <p:nvPr>
            <p:ph type="sldNum" sz="quarter" idx="12"/>
          </p:nvPr>
        </p:nvSpPr>
        <p:spPr/>
        <p:txBody>
          <a:bodyPr/>
          <a:lstStyle/>
          <a:p>
            <a:fld id="{6D22F896-40B5-4ADD-8801-0D06FADFA095}" type="slidenum">
              <a:rPr lang="en-US" smtClean="0"/>
              <a:t>38</a:t>
            </a:fld>
            <a:endParaRPr lang="en-US" dirty="0"/>
          </a:p>
        </p:txBody>
      </p:sp>
    </p:spTree>
    <p:extLst>
      <p:ext uri="{BB962C8B-B14F-4D97-AF65-F5344CB8AC3E}">
        <p14:creationId xmlns:p14="http://schemas.microsoft.com/office/powerpoint/2010/main" val="2232981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0A9240-83E1-E098-BA1C-29A02B086078}"/>
              </a:ext>
            </a:extLst>
          </p:cNvPr>
          <p:cNvSpPr>
            <a:spLocks noGrp="1"/>
          </p:cNvSpPr>
          <p:nvPr>
            <p:ph type="title"/>
          </p:nvPr>
        </p:nvSpPr>
        <p:spPr/>
        <p:txBody>
          <a:bodyPr/>
          <a:lstStyle/>
          <a:p>
            <a:r>
              <a:rPr lang="it-IT" dirty="0">
                <a:latin typeface="+mn-lt"/>
              </a:rPr>
              <a:t>DPR 82/2023 (MODIFICA AL DPR 487/1994): CONCORSI PER TITOLI ED ESAMI</a:t>
            </a:r>
            <a:endParaRPr lang="it-IT" dirty="0"/>
          </a:p>
        </p:txBody>
      </p:sp>
      <p:sp>
        <p:nvSpPr>
          <p:cNvPr id="3" name="Segnaposto contenuto 2">
            <a:extLst>
              <a:ext uri="{FF2B5EF4-FFF2-40B4-BE49-F238E27FC236}">
                <a16:creationId xmlns:a16="http://schemas.microsoft.com/office/drawing/2014/main" id="{BB10D1E8-61AB-94E1-E00B-1394EBDABB86}"/>
              </a:ext>
            </a:extLst>
          </p:cNvPr>
          <p:cNvSpPr>
            <a:spLocks noGrp="1"/>
          </p:cNvSpPr>
          <p:nvPr>
            <p:ph idx="1"/>
          </p:nvPr>
        </p:nvSpPr>
        <p:spPr/>
        <p:txBody>
          <a:bodyPr>
            <a:normAutofit fontScale="92500" lnSpcReduction="10000"/>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Nei concorsi per titoli ed esami, nei casi di assunzione per determinati profili, la valutazione dei titoli </a:t>
            </a:r>
            <a:r>
              <a:rPr lang="it-IT" sz="1800" dirty="0" err="1">
                <a:effectLst/>
                <a:ea typeface="Calibri" panose="020F0502020204030204" pitchFamily="34" charset="0"/>
              </a:rPr>
              <a:t>é</a:t>
            </a:r>
            <a:r>
              <a:rPr lang="it-IT" sz="1800" dirty="0">
                <a:effectLst/>
                <a:ea typeface="Calibri" panose="020F0502020204030204" pitchFamily="34" charset="0"/>
              </a:rPr>
              <a:t> effettuata dopo lo svolgimento delle prove orali, a condizione della previa determinazione dei criteri di valutazione.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Per i titoli non può essere attribuito un punteggio complessivo superiore a 10/30 o equivalente; il bando indica i titoli valutabili ed il punteggio massimo agli stessi attribuibile singolarmente e per categorie di titoli.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Le prove di esame si svolgono secondo le modalità di cui agli articoli 35, 35-ter e 35-quater del decreto legislativo 30 marzo 2001, n. 165.</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La votazione complessiva </a:t>
            </a:r>
            <a:r>
              <a:rPr lang="it-IT" sz="1800" dirty="0" err="1">
                <a:effectLst/>
                <a:ea typeface="Calibri" panose="020F0502020204030204" pitchFamily="34" charset="0"/>
              </a:rPr>
              <a:t>é</a:t>
            </a:r>
            <a:r>
              <a:rPr lang="it-IT" sz="1800" dirty="0">
                <a:effectLst/>
                <a:ea typeface="Calibri" panose="020F0502020204030204" pitchFamily="34" charset="0"/>
              </a:rPr>
              <a:t> determinata sommando il voto conseguito nella valutazione dei titoli al voto complessivo riportato nelle prove d'esame.</a:t>
            </a:r>
          </a:p>
          <a:p>
            <a:endParaRPr lang="it-IT" dirty="0"/>
          </a:p>
        </p:txBody>
      </p:sp>
      <p:sp>
        <p:nvSpPr>
          <p:cNvPr id="4" name="Segnaposto piè di pagina 3">
            <a:extLst>
              <a:ext uri="{FF2B5EF4-FFF2-40B4-BE49-F238E27FC236}">
                <a16:creationId xmlns:a16="http://schemas.microsoft.com/office/drawing/2014/main" id="{1515686E-48B1-2E6A-3594-C02D95A8ED3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90C2B35-8036-B37F-3B4A-A569B57DF42C}"/>
              </a:ext>
            </a:extLst>
          </p:cNvPr>
          <p:cNvSpPr>
            <a:spLocks noGrp="1"/>
          </p:cNvSpPr>
          <p:nvPr>
            <p:ph type="sldNum" sz="quarter" idx="12"/>
          </p:nvPr>
        </p:nvSpPr>
        <p:spPr/>
        <p:txBody>
          <a:bodyPr/>
          <a:lstStyle/>
          <a:p>
            <a:fld id="{6D22F896-40B5-4ADD-8801-0D06FADFA095}" type="slidenum">
              <a:rPr lang="en-US" smtClean="0"/>
              <a:t>39</a:t>
            </a:fld>
            <a:endParaRPr lang="en-US" dirty="0"/>
          </a:p>
        </p:txBody>
      </p:sp>
    </p:spTree>
    <p:extLst>
      <p:ext uri="{BB962C8B-B14F-4D97-AF65-F5344CB8AC3E}">
        <p14:creationId xmlns:p14="http://schemas.microsoft.com/office/powerpoint/2010/main" val="3532577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8F508B-80C8-04C3-DC89-B24783F52E6A}"/>
              </a:ext>
            </a:extLst>
          </p:cNvPr>
          <p:cNvSpPr>
            <a:spLocks noGrp="1"/>
          </p:cNvSpPr>
          <p:nvPr>
            <p:ph type="title"/>
          </p:nvPr>
        </p:nvSpPr>
        <p:spPr/>
        <p:txBody>
          <a:bodyPr/>
          <a:lstStyle/>
          <a:p>
            <a:r>
              <a:rPr lang="it-IT" dirty="0">
                <a:latin typeface="+mn-lt"/>
              </a:rPr>
              <a:t>DPR 82/2023 (MODIFICA AL DPR 487/1994): LE COMMISSIONI DI CONCORSO/1</a:t>
            </a:r>
            <a:endParaRPr lang="it-IT" dirty="0"/>
          </a:p>
        </p:txBody>
      </p:sp>
      <p:sp>
        <p:nvSpPr>
          <p:cNvPr id="3" name="Segnaposto contenuto 2">
            <a:extLst>
              <a:ext uri="{FF2B5EF4-FFF2-40B4-BE49-F238E27FC236}">
                <a16:creationId xmlns:a16="http://schemas.microsoft.com/office/drawing/2014/main" id="{BBDF03FF-C8A2-960B-D8B4-D57FA865D599}"/>
              </a:ext>
            </a:extLst>
          </p:cNvPr>
          <p:cNvSpPr>
            <a:spLocks noGrp="1"/>
          </p:cNvSpPr>
          <p:nvPr>
            <p:ph idx="1"/>
          </p:nvPr>
        </p:nvSpPr>
        <p:spPr/>
        <p:txBody>
          <a:bodyPr>
            <a:noAutofit/>
          </a:bodyPr>
          <a:lstStyle/>
          <a:p>
            <a:r>
              <a:rPr lang="it-IT" sz="1200" dirty="0">
                <a:effectLst/>
                <a:ea typeface="Calibri" panose="020F0502020204030204" pitchFamily="34" charset="0"/>
              </a:rPr>
              <a:t>Le commissioni esaminatrici dei concorsi pubblici sono composte da tecnici esperti nelle materie oggetto del concorso, scelti tra dipendenti di ruolo delle amministrazioni, docenti ed estranei alle medesime. Delle predette commissioni possono fare parte come componenti aggiunti anche specialisti in psicologia e risorse umane. In ogni caso nella composizione delle commissioni esaminatrici si applica il principio della parità di genere. Possibilità </a:t>
            </a:r>
            <a:r>
              <a:rPr lang="it-IT" sz="1200" dirty="0">
                <a:ea typeface="Calibri" panose="020F0502020204030204" pitchFamily="34" charset="0"/>
              </a:rPr>
              <a:t>di formare specifici albi.</a:t>
            </a:r>
          </a:p>
          <a:p>
            <a:r>
              <a:rPr lang="it-IT" sz="1200" dirty="0">
                <a:effectLst/>
                <a:ea typeface="Calibri" panose="020F0502020204030204" pitchFamily="34" charset="0"/>
              </a:rPr>
              <a:t>Non possono essere nominati componenti delle predette commissioni i componenti dell'organo di direzione politica dell'amministrazione interessata, coloro che ricoprono cariche politiche o che siano rappresentanti sindacali o designati dalle confederazioni ed organizzazioni sindacali o dalle associazioni professionali.</a:t>
            </a:r>
          </a:p>
          <a:p>
            <a:r>
              <a:rPr lang="it-IT" sz="1200" dirty="0"/>
              <a:t>Nel caso di esami su più sedi si formano comitati di vigilanza. Possibilità di formare sottocommissioni.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a typeface="Calibri" panose="020F0502020204030204" pitchFamily="34" charset="0"/>
              </a:rPr>
              <a:t>L</a:t>
            </a:r>
            <a:r>
              <a:rPr lang="it-IT" sz="1200" dirty="0">
                <a:effectLst/>
                <a:ea typeface="Calibri" panose="020F0502020204030204" pitchFamily="34" charset="0"/>
              </a:rPr>
              <a:t>e commissioni esaminatrici prevedono, con l'individuazione preferenziale di personale di qualifica pari o superiore a quella cui il concorso </a:t>
            </a:r>
            <a:r>
              <a:rPr lang="it-IT" sz="1200" dirty="0" err="1">
                <a:effectLst/>
                <a:ea typeface="Calibri" panose="020F0502020204030204" pitchFamily="34" charset="0"/>
              </a:rPr>
              <a:t>é</a:t>
            </a:r>
            <a:r>
              <a:rPr lang="it-IT" sz="1200" dirty="0">
                <a:effectLst/>
                <a:ea typeface="Calibri" panose="020F0502020204030204" pitchFamily="34" charset="0"/>
              </a:rPr>
              <a:t> riferito, la partecipazione di: a) personale dirigenziale o equiparato, con funzione di presidente, appartenente all'amministrazione che ha bandito il concorso o anche appartenente ad altra amministrazione; b) docenti ed esperti nelle materie oggetto del concorso; c) professionisti esperti o appartenenti a soggetti esterni specializzati nella valutazione delle capacità, attitudini, motivazioni individuali e dello stile comportamentale, ove previsto; d) personale non dirigenziale appartenente all'amministrazione che ha bandito il concorso, anche con funzione di segretario; e) specialisti in psicologia e risorse umane, ove previsto; </a:t>
            </a:r>
            <a:r>
              <a:rPr lang="it-IT" sz="1200" dirty="0" err="1">
                <a:effectLst/>
                <a:ea typeface="Calibri" panose="020F0502020204030204" pitchFamily="34" charset="0"/>
              </a:rPr>
              <a:t>f</a:t>
            </a:r>
            <a:r>
              <a:rPr lang="it-IT" sz="1200" dirty="0">
                <a:effectLst/>
                <a:ea typeface="Calibri" panose="020F0502020204030204" pitchFamily="34" charset="0"/>
              </a:rPr>
              <a:t>) esperti in competenze digitali e trasversali in ambito di comunicazione e gestione del personale.</a:t>
            </a:r>
          </a:p>
        </p:txBody>
      </p:sp>
      <p:sp>
        <p:nvSpPr>
          <p:cNvPr id="4" name="Segnaposto piè di pagina 3">
            <a:extLst>
              <a:ext uri="{FF2B5EF4-FFF2-40B4-BE49-F238E27FC236}">
                <a16:creationId xmlns:a16="http://schemas.microsoft.com/office/drawing/2014/main" id="{D772A01C-EAA4-8E62-FB97-4987C2B2706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39E315A-CA02-0C8C-6ED9-118DD7B90F43}"/>
              </a:ext>
            </a:extLst>
          </p:cNvPr>
          <p:cNvSpPr>
            <a:spLocks noGrp="1"/>
          </p:cNvSpPr>
          <p:nvPr>
            <p:ph type="sldNum" sz="quarter" idx="12"/>
          </p:nvPr>
        </p:nvSpPr>
        <p:spPr/>
        <p:txBody>
          <a:bodyPr/>
          <a:lstStyle/>
          <a:p>
            <a:fld id="{6D22F896-40B5-4ADD-8801-0D06FADFA095}" type="slidenum">
              <a:rPr lang="en-US" smtClean="0"/>
              <a:t>40</a:t>
            </a:fld>
            <a:endParaRPr lang="en-US" dirty="0"/>
          </a:p>
        </p:txBody>
      </p:sp>
    </p:spTree>
    <p:extLst>
      <p:ext uri="{BB962C8B-B14F-4D97-AF65-F5344CB8AC3E}">
        <p14:creationId xmlns:p14="http://schemas.microsoft.com/office/powerpoint/2010/main" val="8610569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E8A472-A63C-845F-DCBA-03152831E51C}"/>
              </a:ext>
            </a:extLst>
          </p:cNvPr>
          <p:cNvSpPr>
            <a:spLocks noGrp="1"/>
          </p:cNvSpPr>
          <p:nvPr>
            <p:ph type="title"/>
          </p:nvPr>
        </p:nvSpPr>
        <p:spPr/>
        <p:txBody>
          <a:bodyPr/>
          <a:lstStyle/>
          <a:p>
            <a:r>
              <a:rPr lang="it-IT" dirty="0">
                <a:latin typeface="+mn-lt"/>
              </a:rPr>
              <a:t>DPR 82/2023 (MODIFICA AL DPR 487/1994): le commissioni di concorso/2</a:t>
            </a:r>
            <a:endParaRPr lang="it-IT" dirty="0"/>
          </a:p>
        </p:txBody>
      </p:sp>
      <p:sp>
        <p:nvSpPr>
          <p:cNvPr id="3" name="Segnaposto contenuto 2">
            <a:extLst>
              <a:ext uri="{FF2B5EF4-FFF2-40B4-BE49-F238E27FC236}">
                <a16:creationId xmlns:a16="http://schemas.microsoft.com/office/drawing/2014/main" id="{FB402935-3AC7-2E49-929F-6D26C6573C8B}"/>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Il presidente e i membri delle commissioni esaminatrici possono essere scelti anche tra il personale in quiescenza che abbia posseduto, durante il servizio attivo, la qualifica richiesta per i concorsi. L'utilizzo del personale in quiescenza non </a:t>
            </a:r>
            <a:r>
              <a:rPr lang="it-IT" sz="1200" dirty="0" err="1">
                <a:effectLst/>
                <a:ea typeface="Calibri" panose="020F0502020204030204" pitchFamily="34" charset="0"/>
              </a:rPr>
              <a:t>é</a:t>
            </a:r>
            <a:r>
              <a:rPr lang="it-IT" sz="1200" dirty="0">
                <a:effectLst/>
                <a:ea typeface="Calibri" panose="020F0502020204030204" pitchFamily="34" charset="0"/>
              </a:rPr>
              <a:t> consentito se il rapporto di servizio sia stato risolto per motivi disciplinari, per ragioni di salute o per decadenza dall'impiego comunque determinata e, in ogni caso, qualora la decorrenza del collocamento a riposo risalga a oltre </a:t>
            </a:r>
            <a:r>
              <a:rPr lang="it-IT" sz="1200" b="1" dirty="0">
                <a:effectLst/>
                <a:ea typeface="Calibri" panose="020F0502020204030204" pitchFamily="34" charset="0"/>
              </a:rPr>
              <a:t>un triennio </a:t>
            </a:r>
            <a:r>
              <a:rPr lang="it-IT" sz="1200" dirty="0">
                <a:effectLst/>
                <a:ea typeface="Calibri" panose="020F0502020204030204" pitchFamily="34" charset="0"/>
              </a:rPr>
              <a:t>dalla data di pubblicazione del bando di concorso.</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Possono essere nominati in via definitiva i supplenti tanto per il presidente quanto per i singoli componenti la commissione. I supplenti intervengono alle sedute della commissione nelle ipotesi di impedimento grave e documentato degli effettivi.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Alle commissioni possono essere aggregati membri aggiunti per gli esami di lingua straniera e per le materie relative a specializzazioni non rinvenibili nelle amministrazioni, oltre agli specialisti in psicologia e risorse umane di cui al comma.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La commissione esaminatrice comunica i risultati delle prove ai candidati all'esito di ogni sessione di concorso. La commissione esaminatrice e le sottocommissioni possono svolgere i propri lavori in modalità telematica, garantendo comunque la sicurezza e la tracciabilità delle comunicazioni.</a:t>
            </a:r>
          </a:p>
          <a:p>
            <a:r>
              <a:rPr lang="it-IT" sz="1200" dirty="0">
                <a:effectLst/>
                <a:ea typeface="Calibri" panose="020F0502020204030204" pitchFamily="34" charset="0"/>
              </a:rPr>
              <a:t> I componenti delle commissioni il cui rapporto di impiego si risolva per qualsiasi causa durante l'espletamento dei lavori della commissione cessano dall'incarico, salvo conferma dell'amministrazione.</a:t>
            </a:r>
            <a:endParaRPr lang="it-IT" sz="1200" dirty="0"/>
          </a:p>
        </p:txBody>
      </p:sp>
      <p:sp>
        <p:nvSpPr>
          <p:cNvPr id="4" name="Segnaposto piè di pagina 3">
            <a:extLst>
              <a:ext uri="{FF2B5EF4-FFF2-40B4-BE49-F238E27FC236}">
                <a16:creationId xmlns:a16="http://schemas.microsoft.com/office/drawing/2014/main" id="{986E10BE-3E10-C666-4D6E-FD0FE07B98F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3B7395A-06D6-D25B-175F-FAD8D2B1B8CB}"/>
              </a:ext>
            </a:extLst>
          </p:cNvPr>
          <p:cNvSpPr>
            <a:spLocks noGrp="1"/>
          </p:cNvSpPr>
          <p:nvPr>
            <p:ph type="sldNum" sz="quarter" idx="12"/>
          </p:nvPr>
        </p:nvSpPr>
        <p:spPr/>
        <p:txBody>
          <a:bodyPr/>
          <a:lstStyle/>
          <a:p>
            <a:fld id="{6D22F896-40B5-4ADD-8801-0D06FADFA095}" type="slidenum">
              <a:rPr lang="en-US" smtClean="0"/>
              <a:t>41</a:t>
            </a:fld>
            <a:endParaRPr lang="en-US" dirty="0"/>
          </a:p>
        </p:txBody>
      </p:sp>
    </p:spTree>
    <p:extLst>
      <p:ext uri="{BB962C8B-B14F-4D97-AF65-F5344CB8AC3E}">
        <p14:creationId xmlns:p14="http://schemas.microsoft.com/office/powerpoint/2010/main" val="21329628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59DCCC-9D16-853B-B083-001099180E97}"/>
              </a:ext>
            </a:extLst>
          </p:cNvPr>
          <p:cNvSpPr>
            <a:spLocks noGrp="1"/>
          </p:cNvSpPr>
          <p:nvPr>
            <p:ph type="title"/>
          </p:nvPr>
        </p:nvSpPr>
        <p:spPr/>
        <p:txBody>
          <a:bodyPr/>
          <a:lstStyle/>
          <a:p>
            <a:r>
              <a:rPr lang="it-IT" dirty="0">
                <a:latin typeface="+mn-lt"/>
              </a:rPr>
              <a:t>DPR 82/2023 (MODIFICA AL DPR 487/1994): gli adempimenti delle </a:t>
            </a:r>
            <a:r>
              <a:rPr lang="it-IT" dirty="0" err="1">
                <a:latin typeface="+mn-lt"/>
              </a:rPr>
              <a:t>commiessioni</a:t>
            </a:r>
            <a:endParaRPr lang="it-IT" dirty="0"/>
          </a:p>
        </p:txBody>
      </p:sp>
      <p:sp>
        <p:nvSpPr>
          <p:cNvPr id="3" name="Segnaposto contenuto 2">
            <a:extLst>
              <a:ext uri="{FF2B5EF4-FFF2-40B4-BE49-F238E27FC236}">
                <a16:creationId xmlns:a16="http://schemas.microsoft.com/office/drawing/2014/main" id="{F0D44765-9EDA-9F73-20E9-A6FA7544DFF6}"/>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Prima dell'inizio delle prove concorsuali la commissione esaminatrice, considerato il numero dei concorrenti, stabilisce, nel rispetto del termine di durata la programmazione delle fasi </a:t>
            </a:r>
            <a:r>
              <a:rPr lang="it-IT" sz="1100" dirty="0" err="1">
                <a:effectLst/>
                <a:ea typeface="Calibri" panose="020F0502020204030204" pitchFamily="34" charset="0"/>
              </a:rPr>
              <a:t>endoprocedimentali</a:t>
            </a:r>
            <a:r>
              <a:rPr lang="it-IT" sz="1100" dirty="0">
                <a:effectLst/>
                <a:ea typeface="Calibri" panose="020F0502020204030204" pitchFamily="34" charset="0"/>
              </a:rPr>
              <a:t> che dovrà essere rispettata anche dalle eventuali sottocommissioni. I componenti, presa visione dell'elenco dei partecipanti, sottoscrivono la dichiarazione che non sussistono situazioni di incompatibilità tra essi e i concorrenti, ai sensi dell'articolo 51 del codice di procedura civile. La commissione prepara tre tracce per ciascuna prova scritta. Le tracce sono segrete, elaborate con modalità digitale e ne </a:t>
            </a:r>
            <a:r>
              <a:rPr lang="it-IT" sz="1100" dirty="0" err="1">
                <a:effectLst/>
                <a:ea typeface="Calibri" panose="020F0502020204030204" pitchFamily="34" charset="0"/>
              </a:rPr>
              <a:t>é</a:t>
            </a:r>
            <a:r>
              <a:rPr lang="it-IT" sz="1100" dirty="0">
                <a:effectLst/>
                <a:ea typeface="Calibri" panose="020F0502020204030204" pitchFamily="34" charset="0"/>
              </a:rPr>
              <a:t> vietata la divulgazione. La scelta della traccia da sottoporre ai candidati </a:t>
            </a:r>
            <a:r>
              <a:rPr lang="it-IT" sz="1100" dirty="0" err="1">
                <a:effectLst/>
                <a:ea typeface="Calibri" panose="020F0502020204030204" pitchFamily="34" charset="0"/>
              </a:rPr>
              <a:t>é</a:t>
            </a:r>
            <a:r>
              <a:rPr lang="it-IT" sz="1100" dirty="0">
                <a:effectLst/>
                <a:ea typeface="Calibri" panose="020F0502020204030204" pitchFamily="34" charset="0"/>
              </a:rPr>
              <a:t> effettuata tramite sorteggio da parte di almeno due candidati.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L'accesso dei candidati al luogo di svolgimento della prova concorsuale </a:t>
            </a:r>
            <a:r>
              <a:rPr lang="it-IT" sz="1100" dirty="0" err="1">
                <a:effectLst/>
                <a:ea typeface="Calibri" panose="020F0502020204030204" pitchFamily="34" charset="0"/>
              </a:rPr>
              <a:t>é</a:t>
            </a:r>
            <a:r>
              <a:rPr lang="it-IT" sz="1100" dirty="0">
                <a:effectLst/>
                <a:ea typeface="Calibri" panose="020F0502020204030204" pitchFamily="34" charset="0"/>
              </a:rPr>
              <a:t> consentito esclusivamente previa identificazione degli stessi.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In ogni fase della procedura la commissione addotta le necessarie misure di sicurezza per garantire la segretezza delle tracce e dei testi delle prove scritte, affidandole al presidente e al segretario che ne garantiscono l'integrità e la riservatezza, anche attraverso strumenti a tutela della sicurezza informatica.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Le procedure concorsuali si concludono di norma entro 180 giorni dalla data di conclusione delle prove scritte. L'inosservanza di tale termine </a:t>
            </a:r>
            <a:r>
              <a:rPr lang="it-IT" sz="1100" dirty="0" err="1">
                <a:effectLst/>
                <a:ea typeface="Calibri" panose="020F0502020204030204" pitchFamily="34" charset="0"/>
              </a:rPr>
              <a:t>é</a:t>
            </a:r>
            <a:r>
              <a:rPr lang="it-IT" sz="1100" dirty="0">
                <a:effectLst/>
                <a:ea typeface="Calibri" panose="020F0502020204030204" pitchFamily="34" charset="0"/>
              </a:rPr>
              <a:t> giustificata collegialmente dalla commissione esaminatrice con motivata relazione da inoltrare alla Presidenza del Consiglio dei ministri - Dipartimento della funzione pubblica o all'amministrazione o ente che ha proceduto all'emanazione del bando di concorso e, per conoscenza, al Dipartimento della funzione pubblica. Le amministrazioni pubblicano sul proprio sito istituzionale il dato relativo alla durata effettiva di ciascun concorso svolto.</a:t>
            </a:r>
          </a:p>
          <a:p>
            <a:r>
              <a:rPr lang="it-IT" sz="1100" dirty="0">
                <a:effectLst/>
                <a:ea typeface="Calibri" panose="020F0502020204030204" pitchFamily="34" charset="0"/>
              </a:rPr>
              <a:t> Gli esiti delle prove orali sono pubblicati al termine di ogni sessione giornaliera d'esame. Successivamente all'espletamento delle prove orali, ove previste, la commissione effettua la valutazione dei titoli che si conclude entro trenta giorni dall'ultima sessione delle prove orali. Nei quindici giorni successivi alla conclusione della valutazione dei titoli, la Commissione elabora la graduatoria finale del concorso e l'amministrazione procedente la pubblica contestualmente, ad ogni effetto legale, nel Portale e nel proprio sito istituzionale.</a:t>
            </a:r>
            <a:endParaRPr lang="it-IT" sz="1100" dirty="0"/>
          </a:p>
        </p:txBody>
      </p:sp>
      <p:sp>
        <p:nvSpPr>
          <p:cNvPr id="4" name="Segnaposto piè di pagina 3">
            <a:extLst>
              <a:ext uri="{FF2B5EF4-FFF2-40B4-BE49-F238E27FC236}">
                <a16:creationId xmlns:a16="http://schemas.microsoft.com/office/drawing/2014/main" id="{5CBC5569-B3E3-7A90-96A3-D5C5D92E627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AA37102-937B-04AE-6CF5-0EAA9D3BA8A7}"/>
              </a:ext>
            </a:extLst>
          </p:cNvPr>
          <p:cNvSpPr>
            <a:spLocks noGrp="1"/>
          </p:cNvSpPr>
          <p:nvPr>
            <p:ph type="sldNum" sz="quarter" idx="12"/>
          </p:nvPr>
        </p:nvSpPr>
        <p:spPr/>
        <p:txBody>
          <a:bodyPr/>
          <a:lstStyle/>
          <a:p>
            <a:fld id="{6D22F896-40B5-4ADD-8801-0D06FADFA095}" type="slidenum">
              <a:rPr lang="en-US" smtClean="0"/>
              <a:t>42</a:t>
            </a:fld>
            <a:endParaRPr lang="en-US" dirty="0"/>
          </a:p>
        </p:txBody>
      </p:sp>
    </p:spTree>
    <p:extLst>
      <p:ext uri="{BB962C8B-B14F-4D97-AF65-F5344CB8AC3E}">
        <p14:creationId xmlns:p14="http://schemas.microsoft.com/office/powerpoint/2010/main" val="4569740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8B05861-FCEF-B0A7-DC7C-481C235D5331}"/>
              </a:ext>
            </a:extLst>
          </p:cNvPr>
          <p:cNvSpPr>
            <a:spLocks noGrp="1"/>
          </p:cNvSpPr>
          <p:nvPr>
            <p:ph type="title"/>
          </p:nvPr>
        </p:nvSpPr>
        <p:spPr/>
        <p:txBody>
          <a:bodyPr/>
          <a:lstStyle/>
          <a:p>
            <a:r>
              <a:rPr lang="it-IT" dirty="0">
                <a:latin typeface="+mn-lt"/>
              </a:rPr>
              <a:t>DPR 82/2023 (MODIFICA AL DPR 487/1994): LA TRASPARENZA</a:t>
            </a:r>
            <a:endParaRPr lang="it-IT" dirty="0"/>
          </a:p>
        </p:txBody>
      </p:sp>
      <p:sp>
        <p:nvSpPr>
          <p:cNvPr id="3" name="Segnaposto contenuto 2">
            <a:extLst>
              <a:ext uri="{FF2B5EF4-FFF2-40B4-BE49-F238E27FC236}">
                <a16:creationId xmlns:a16="http://schemas.microsoft.com/office/drawing/2014/main" id="{59741394-2055-139F-D258-180189F95B43}"/>
              </a:ext>
            </a:extLst>
          </p:cNvPr>
          <p:cNvSpPr>
            <a:spLocks noGrp="1"/>
          </p:cNvSpPr>
          <p:nvPr>
            <p:ph idx="1"/>
          </p:nvPr>
        </p:nvSpPr>
        <p:spPr/>
        <p:txBody>
          <a:bodyPr>
            <a:norm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600" dirty="0">
                <a:effectLst/>
                <a:ea typeface="Calibri" panose="020F0502020204030204" pitchFamily="34" charset="0"/>
              </a:rPr>
              <a:t>Le commissioni esaminatrici, alla prima riunione, stabiliscono i criteri e le modalità di valutazione delle prove concorsuali, da formalizzare nei relativi verbali, al fine di assegnare i punteggi attribuiti alle singole prove. Esse, immediatamente prima dell'inizio di ciascuna prova orale, determinano i quesiti da porre ai singoli candidati per ciascuna delle materie di esame. Tali quesiti sono proposti a ciascun candidato previa estrazione a sorte.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600" dirty="0">
                <a:effectLst/>
                <a:ea typeface="Calibri" panose="020F0502020204030204" pitchFamily="34" charset="0"/>
              </a:rPr>
              <a:t>Nei concorsi per titoli ed esami il risultato della valutazione dei titoli deve essere reso noto agli interessati prima dell'effettuazione delle prove orali.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600" dirty="0">
                <a:effectLst/>
                <a:ea typeface="Calibri" panose="020F0502020204030204" pitchFamily="34" charset="0"/>
              </a:rPr>
              <a:t> Gli obblighi di comunicazione ai controinteressati si intendono assolti mediante pubblicazione di un apposito avviso sul Portale da parte dell'amministrazione cui </a:t>
            </a:r>
            <a:r>
              <a:rPr lang="it-IT" sz="1600" dirty="0" err="1">
                <a:effectLst/>
                <a:ea typeface="Calibri" panose="020F0502020204030204" pitchFamily="34" charset="0"/>
              </a:rPr>
              <a:t>é</a:t>
            </a:r>
            <a:r>
              <a:rPr lang="it-IT" sz="1600" dirty="0">
                <a:effectLst/>
                <a:ea typeface="Calibri" panose="020F0502020204030204" pitchFamily="34" charset="0"/>
              </a:rPr>
              <a:t> indirizzata l'istanza di accesso agli atti e di accesso civico generalizzato.</a:t>
            </a:r>
          </a:p>
          <a:p>
            <a:endParaRPr lang="it-IT" dirty="0"/>
          </a:p>
        </p:txBody>
      </p:sp>
      <p:sp>
        <p:nvSpPr>
          <p:cNvPr id="4" name="Segnaposto piè di pagina 3">
            <a:extLst>
              <a:ext uri="{FF2B5EF4-FFF2-40B4-BE49-F238E27FC236}">
                <a16:creationId xmlns:a16="http://schemas.microsoft.com/office/drawing/2014/main" id="{D69DCA8A-91B9-10E9-210B-4CEC71C0DAF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384658B-6435-5140-4426-CFC65C87C55B}"/>
              </a:ext>
            </a:extLst>
          </p:cNvPr>
          <p:cNvSpPr>
            <a:spLocks noGrp="1"/>
          </p:cNvSpPr>
          <p:nvPr>
            <p:ph type="sldNum" sz="quarter" idx="12"/>
          </p:nvPr>
        </p:nvSpPr>
        <p:spPr/>
        <p:txBody>
          <a:bodyPr/>
          <a:lstStyle/>
          <a:p>
            <a:fld id="{6D22F896-40B5-4ADD-8801-0D06FADFA095}" type="slidenum">
              <a:rPr lang="en-US" smtClean="0"/>
              <a:t>43</a:t>
            </a:fld>
            <a:endParaRPr lang="en-US" dirty="0"/>
          </a:p>
        </p:txBody>
      </p:sp>
    </p:spTree>
    <p:extLst>
      <p:ext uri="{BB962C8B-B14F-4D97-AF65-F5344CB8AC3E}">
        <p14:creationId xmlns:p14="http://schemas.microsoft.com/office/powerpoint/2010/main" val="11488702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1C5272-C2E4-FB6F-9C42-B654DB6A4BDB}"/>
              </a:ext>
            </a:extLst>
          </p:cNvPr>
          <p:cNvSpPr>
            <a:spLocks noGrp="1"/>
          </p:cNvSpPr>
          <p:nvPr>
            <p:ph type="title"/>
          </p:nvPr>
        </p:nvSpPr>
        <p:spPr/>
        <p:txBody>
          <a:bodyPr/>
          <a:lstStyle/>
          <a:p>
            <a:r>
              <a:rPr lang="it-IT" dirty="0">
                <a:latin typeface="+mn-lt"/>
              </a:rPr>
              <a:t>DPR 82/2023 (MODIFICA AL DPR 487/1994): gli adempimenti dei candidati</a:t>
            </a:r>
            <a:endParaRPr lang="it-IT" dirty="0"/>
          </a:p>
        </p:txBody>
      </p:sp>
      <p:sp>
        <p:nvSpPr>
          <p:cNvPr id="3" name="Segnaposto contenuto 2">
            <a:extLst>
              <a:ext uri="{FF2B5EF4-FFF2-40B4-BE49-F238E27FC236}">
                <a16:creationId xmlns:a16="http://schemas.microsoft.com/office/drawing/2014/main" id="{9519F771-6467-40EA-DCDF-1173D9B52705}"/>
              </a:ext>
            </a:extLst>
          </p:cNvPr>
          <p:cNvSpPr>
            <a:spLocks noGrp="1"/>
          </p:cNvSpPr>
          <p:nvPr>
            <p:ph idx="1"/>
          </p:nvPr>
        </p:nvSpPr>
        <p:spPr/>
        <p:txBody>
          <a:bodyPr>
            <a:normAutofit fontScale="62500" lnSpcReduction="20000"/>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Calibri" panose="020F0502020204030204" pitchFamily="34" charset="0"/>
                <a:ea typeface="Calibri" panose="020F0502020204030204" pitchFamily="34" charset="0"/>
              </a:rPr>
              <a:t>Durante le prove scritte non </a:t>
            </a:r>
            <a:r>
              <a:rPr lang="it-IT" sz="1800" dirty="0" err="1">
                <a:effectLst/>
                <a:latin typeface="Calibri" panose="020F0502020204030204" pitchFamily="34" charset="0"/>
                <a:ea typeface="Calibri" panose="020F0502020204030204" pitchFamily="34" charset="0"/>
              </a:rPr>
              <a:t>é</a:t>
            </a:r>
            <a:r>
              <a:rPr lang="it-IT" sz="1800" dirty="0">
                <a:effectLst/>
                <a:latin typeface="Calibri" panose="020F0502020204030204" pitchFamily="34" charset="0"/>
                <a:ea typeface="Calibri" panose="020F0502020204030204" pitchFamily="34" charset="0"/>
              </a:rPr>
              <a:t> permesso ai concorrenti di comunicare tra loro verbalmente o per iscritto, ovvero di mettersi in relazione con altri, salvo che con gli incaricati della vigilanza o con i membri della commissione esaminatrice.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Calibri" panose="020F0502020204030204" pitchFamily="34" charset="0"/>
                <a:ea typeface="Calibri" panose="020F0502020204030204" pitchFamily="34" charset="0"/>
              </a:rPr>
              <a:t> Gli elaborati sono redatti in modalità digitale attraverso la strumentazione fornita per lo svolgimento delle prove. In ogni caso di malfunzionamento della strumentazione informatica, che ritardi o impedisca lo svolgimento della prova ad uno o più candidati, la commissione concede un tempo aggiuntivo pari alla durata del mancato funzionamento. La commissione assicura che il documento salvato dal candidato non sia modificabile. Tutti i dispositivi forniti per lo svolgimento delle prove scritte devono essere disabilitati alla connessione internet.</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Calibri" panose="020F0502020204030204" pitchFamily="34" charset="0"/>
                <a:ea typeface="Calibri" panose="020F0502020204030204" pitchFamily="34" charset="0"/>
              </a:rPr>
              <a:t> I candidati non possono portare carta da scrivere, appunti manoscritti, libri o pubblicazioni di qualunque specie. Possono consultare soltanto i testi di legge non commentati ed autorizzati dalla commissione, se previsti dal bando di concorso, ed i dizionari.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latin typeface="Calibri" panose="020F0502020204030204" pitchFamily="34" charset="0"/>
                <a:ea typeface="Calibri" panose="020F0502020204030204" pitchFamily="34" charset="0"/>
              </a:rPr>
              <a:t> Il concorrente che contravviene alle disposizioni dei commi precedenti o comunque abbia copiato in tutto o in parte lo svolgimento del tema, </a:t>
            </a:r>
            <a:r>
              <a:rPr lang="it-IT" sz="1800" dirty="0" err="1">
                <a:effectLst/>
                <a:latin typeface="Calibri" panose="020F0502020204030204" pitchFamily="34" charset="0"/>
                <a:ea typeface="Calibri" panose="020F0502020204030204" pitchFamily="34" charset="0"/>
              </a:rPr>
              <a:t>é</a:t>
            </a:r>
            <a:r>
              <a:rPr lang="it-IT" sz="1800" dirty="0">
                <a:effectLst/>
                <a:latin typeface="Calibri" panose="020F0502020204030204" pitchFamily="34" charset="0"/>
                <a:ea typeface="Calibri" panose="020F0502020204030204" pitchFamily="34" charset="0"/>
              </a:rPr>
              <a:t> escluso dal concorso. Nel caso in cui risulti che uno o più candidati abbiano copiato, in tutto o in parte, l'esclusione </a:t>
            </a:r>
            <a:r>
              <a:rPr lang="it-IT" sz="1800" dirty="0" err="1">
                <a:effectLst/>
                <a:latin typeface="Calibri" panose="020F0502020204030204" pitchFamily="34" charset="0"/>
                <a:ea typeface="Calibri" panose="020F0502020204030204" pitchFamily="34" charset="0"/>
              </a:rPr>
              <a:t>é</a:t>
            </a:r>
            <a:r>
              <a:rPr lang="it-IT" sz="1800" dirty="0">
                <a:effectLst/>
                <a:latin typeface="Calibri" panose="020F0502020204030204" pitchFamily="34" charset="0"/>
                <a:ea typeface="Calibri" panose="020F0502020204030204" pitchFamily="34" charset="0"/>
              </a:rPr>
              <a:t> disposta nei confronti di tutti i candidati coinvolti.</a:t>
            </a:r>
          </a:p>
          <a:p>
            <a:r>
              <a:rPr lang="it-IT" sz="1800" dirty="0">
                <a:effectLst/>
                <a:latin typeface="Calibri" panose="020F0502020204030204" pitchFamily="34" charset="0"/>
                <a:ea typeface="Calibri" panose="020F0502020204030204" pitchFamily="34" charset="0"/>
              </a:rPr>
              <a:t>La commissione esaminatrice o il comitato di vigilanza curano l'osservanza delle disposizioni stesse ed hanno facoltà di adottare i provvedimenti necessari. A tale scopo, almeno due dei rispettivi membri devono trovarsi nella sala degli esami. La mancata esclusione all'atto della prova non preclude che l'esclusione sia disposta in sede di valutazione delle prove medesime.</a:t>
            </a:r>
          </a:p>
          <a:p>
            <a:r>
              <a:rPr lang="it-IT" sz="1800" dirty="0">
                <a:latin typeface="Calibri" panose="020F0502020204030204" pitchFamily="34" charset="0"/>
              </a:rPr>
              <a:t>La norma continua a parlare di buste e delle modalità di inserimento degli elaborati e delle generalità</a:t>
            </a:r>
            <a:endParaRPr lang="it-IT" dirty="0"/>
          </a:p>
        </p:txBody>
      </p:sp>
      <p:sp>
        <p:nvSpPr>
          <p:cNvPr id="4" name="Segnaposto piè di pagina 3">
            <a:extLst>
              <a:ext uri="{FF2B5EF4-FFF2-40B4-BE49-F238E27FC236}">
                <a16:creationId xmlns:a16="http://schemas.microsoft.com/office/drawing/2014/main" id="{B9509D23-94CB-476A-7168-B469A37F96D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D429A92-59F1-31CC-E441-2FCEE77D875F}"/>
              </a:ext>
            </a:extLst>
          </p:cNvPr>
          <p:cNvSpPr>
            <a:spLocks noGrp="1"/>
          </p:cNvSpPr>
          <p:nvPr>
            <p:ph type="sldNum" sz="quarter" idx="12"/>
          </p:nvPr>
        </p:nvSpPr>
        <p:spPr/>
        <p:txBody>
          <a:bodyPr/>
          <a:lstStyle/>
          <a:p>
            <a:fld id="{6D22F896-40B5-4ADD-8801-0D06FADFA095}" type="slidenum">
              <a:rPr lang="en-US" smtClean="0"/>
              <a:t>44</a:t>
            </a:fld>
            <a:endParaRPr lang="en-US" dirty="0"/>
          </a:p>
        </p:txBody>
      </p:sp>
    </p:spTree>
    <p:extLst>
      <p:ext uri="{BB962C8B-B14F-4D97-AF65-F5344CB8AC3E}">
        <p14:creationId xmlns:p14="http://schemas.microsoft.com/office/powerpoint/2010/main" val="38579132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5393FE-66FA-78CF-5A35-8E180994D9E7}"/>
              </a:ext>
            </a:extLst>
          </p:cNvPr>
          <p:cNvSpPr>
            <a:spLocks noGrp="1"/>
          </p:cNvSpPr>
          <p:nvPr>
            <p:ph type="title"/>
          </p:nvPr>
        </p:nvSpPr>
        <p:spPr/>
        <p:txBody>
          <a:bodyPr/>
          <a:lstStyle/>
          <a:p>
            <a:r>
              <a:rPr lang="it-IT" dirty="0">
                <a:latin typeface="+mn-lt"/>
              </a:rPr>
              <a:t>DPR 82/2023 (MODIFICA AL DPR 487/1994): VERBALI E GRADUATORIE</a:t>
            </a:r>
            <a:endParaRPr lang="it-IT" dirty="0"/>
          </a:p>
        </p:txBody>
      </p:sp>
      <p:sp>
        <p:nvSpPr>
          <p:cNvPr id="3" name="Segnaposto contenuto 2">
            <a:extLst>
              <a:ext uri="{FF2B5EF4-FFF2-40B4-BE49-F238E27FC236}">
                <a16:creationId xmlns:a16="http://schemas.microsoft.com/office/drawing/2014/main" id="{8BA9DEB1-9124-FA08-3DAF-179CC6E86CB6}"/>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Di tutte le operazioni di esame e delle deliberazioni prese dalla commissione esaminatrice, anche nel giudicare i singoli lavori, si redige giorno per giorno un processo verbale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La graduatoria di merito dei candidati </a:t>
            </a:r>
            <a:r>
              <a:rPr lang="it-IT" sz="1200" dirty="0" err="1">
                <a:effectLst/>
                <a:ea typeface="Calibri" panose="020F0502020204030204" pitchFamily="34" charset="0"/>
              </a:rPr>
              <a:t>é</a:t>
            </a:r>
            <a:r>
              <a:rPr lang="it-IT" sz="1200" dirty="0">
                <a:effectLst/>
                <a:ea typeface="Calibri" panose="020F0502020204030204" pitchFamily="34" charset="0"/>
              </a:rPr>
              <a:t> formata secondo l'ordine dei punti della votazione complessiva riportata da ciascun candidato, con l'osservanza, a parità di punti, delle preferenze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Sono dichiarati vincitori, nei limiti dei posti complessivamente messi a concorso, i candidati utilmente collocati nelle graduatorie di merito, tenuto conto di quanto disposto dalla legge n. 482/1968 o da altre disposizioni di legge in vigore che prevedono riserve di posti in favore di particolari categorie di cittadini.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La graduatoria di merito, unitamente a quella dei vincitori del concorso, </a:t>
            </a:r>
            <a:r>
              <a:rPr lang="it-IT" sz="1200" dirty="0" err="1">
                <a:effectLst/>
                <a:ea typeface="Calibri" panose="020F0502020204030204" pitchFamily="34" charset="0"/>
              </a:rPr>
              <a:t>é</a:t>
            </a:r>
            <a:r>
              <a:rPr lang="it-IT" sz="1200" dirty="0">
                <a:effectLst/>
                <a:ea typeface="Calibri" panose="020F0502020204030204" pitchFamily="34" charset="0"/>
              </a:rPr>
              <a:t> approvata con decreto del Ministro per la funzione pubblica o dall'autorità competente nel caso in cui il concorso sia bandito da altre pubbliche amministrazioni ed </a:t>
            </a:r>
            <a:r>
              <a:rPr lang="it-IT" sz="1200" dirty="0" err="1">
                <a:effectLst/>
                <a:ea typeface="Calibri" panose="020F0502020204030204" pitchFamily="34" charset="0"/>
              </a:rPr>
              <a:t>é</a:t>
            </a:r>
            <a:r>
              <a:rPr lang="it-IT" sz="1200" dirty="0">
                <a:effectLst/>
                <a:ea typeface="Calibri" panose="020F0502020204030204" pitchFamily="34" charset="0"/>
              </a:rPr>
              <a:t> immediatamente efficace.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Le graduatorie dei concorsi, ivi incluse quelle dei concorsi delle regioni e degli enti locali, sono pubblicate contestualmente sul Portale e sul sito dell'amministrazione interessata. Dalla data di tale pubblicazione decorrono i termini per l'impugnativa.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Per gli enti locali territoriali le graduatorie sono pubblicate nell'albo pretorio del relativo ente.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Le graduatorie dei concorsi per il reclutamento del personale disciplinate dal presente regolamento rimangono vigenti per un termine di due anni dalla data di approvazione. Sono fatti salvi i periodi di vigenza inferiori previsti da leggi regionali.</a:t>
            </a:r>
            <a:endParaRPr lang="it-IT" sz="1200" dirty="0"/>
          </a:p>
        </p:txBody>
      </p:sp>
      <p:sp>
        <p:nvSpPr>
          <p:cNvPr id="4" name="Segnaposto piè di pagina 3">
            <a:extLst>
              <a:ext uri="{FF2B5EF4-FFF2-40B4-BE49-F238E27FC236}">
                <a16:creationId xmlns:a16="http://schemas.microsoft.com/office/drawing/2014/main" id="{51521091-1D79-4631-DB4D-B98A70B8CC8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48F8024-60BA-C690-9BCE-60A8050FB443}"/>
              </a:ext>
            </a:extLst>
          </p:cNvPr>
          <p:cNvSpPr>
            <a:spLocks noGrp="1"/>
          </p:cNvSpPr>
          <p:nvPr>
            <p:ph type="sldNum" sz="quarter" idx="12"/>
          </p:nvPr>
        </p:nvSpPr>
        <p:spPr/>
        <p:txBody>
          <a:bodyPr/>
          <a:lstStyle/>
          <a:p>
            <a:fld id="{6D22F896-40B5-4ADD-8801-0D06FADFA095}" type="slidenum">
              <a:rPr lang="en-US" smtClean="0"/>
              <a:t>45</a:t>
            </a:fld>
            <a:endParaRPr lang="en-US" dirty="0"/>
          </a:p>
        </p:txBody>
      </p:sp>
    </p:spTree>
    <p:extLst>
      <p:ext uri="{BB962C8B-B14F-4D97-AF65-F5344CB8AC3E}">
        <p14:creationId xmlns:p14="http://schemas.microsoft.com/office/powerpoint/2010/main" val="14410479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737C32C-0C2E-F419-43CE-B2DF67A830B9}"/>
              </a:ext>
            </a:extLst>
          </p:cNvPr>
          <p:cNvSpPr>
            <a:spLocks noGrp="1"/>
          </p:cNvSpPr>
          <p:nvPr>
            <p:ph type="title"/>
          </p:nvPr>
        </p:nvSpPr>
        <p:spPr/>
        <p:txBody>
          <a:bodyPr/>
          <a:lstStyle/>
          <a:p>
            <a:r>
              <a:rPr lang="it-IT" dirty="0">
                <a:latin typeface="+mn-lt"/>
              </a:rPr>
              <a:t>DPR 82/2023 (MODIFICA AL DPR 487/1994): presentazione dei titoli ed assunzione</a:t>
            </a:r>
            <a:endParaRPr lang="it-IT" dirty="0"/>
          </a:p>
        </p:txBody>
      </p:sp>
      <p:sp>
        <p:nvSpPr>
          <p:cNvPr id="3" name="Segnaposto contenuto 2">
            <a:extLst>
              <a:ext uri="{FF2B5EF4-FFF2-40B4-BE49-F238E27FC236}">
                <a16:creationId xmlns:a16="http://schemas.microsoft.com/office/drawing/2014/main" id="{5B36B073-C538-C1F1-C29B-24E2723E3A56}"/>
              </a:ext>
            </a:extLst>
          </p:cNvPr>
          <p:cNvSpPr>
            <a:spLocks noGrp="1"/>
          </p:cNvSpPr>
          <p:nvPr>
            <p:ph idx="1"/>
          </p:nvPr>
        </p:nvSpPr>
        <p:spPr/>
        <p:txBody>
          <a:bodyPr>
            <a:norm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La PA che ha bandito il concorso pubblica sul Portale un avviso indicando il termine perentorio entro il quale i concorrenti che hanno superato la prova orale devono far pervenire la documentazione digitale attestante il possesso dei titoli di riserva, preferenza e precedenza, già indicati nella domanda. Tale documentazione non </a:t>
            </a:r>
            <a:r>
              <a:rPr lang="it-IT" sz="1200" dirty="0" err="1">
                <a:effectLst/>
                <a:ea typeface="Calibri" panose="020F0502020204030204" pitchFamily="34" charset="0"/>
              </a:rPr>
              <a:t>é</a:t>
            </a:r>
            <a:r>
              <a:rPr lang="it-IT" sz="1200" dirty="0">
                <a:effectLst/>
                <a:ea typeface="Calibri" panose="020F0502020204030204" pitchFamily="34" charset="0"/>
              </a:rPr>
              <a:t> prodotta e comunque non può essere richiesta nei casi in cui l'amministrazione ne sia già in possesso o ne possa disporre facendo richiesta ad altre amministrazioni.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I candidati appartenenti alle categorie previste dalla legge 12 marzo 1999, n. 68, che abbiano conseguito l'idoneità, sono inclusi nella graduatoria tra i vincitori, purché risultino iscritti negli appositi elenchi istituiti presso i centri per l'impiego e risultino disoccupati sia al momento della scadenza del termine per la presentazione delle domande di ammissione al concorso sia all'atto dell'immissione in servizio</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I candidati dichiarati vincitori e gli idonei in caso di scorrimento della graduatoria sono invitati dall'amministrazione procedente ad assumere servizio in via provvisoria, sotto riserva di accertamento del possesso dei titoli e dei requisiti prescritti per l'assunzione, e sono assunti in prova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Le PA comunicano alla funzione pubblica il numero dei candidati vincitori ed idonei eventualmente assunti nell'arco di validità della graduatoria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200" dirty="0">
                <a:effectLst/>
                <a:ea typeface="Calibri" panose="020F0502020204030204" pitchFamily="34" charset="0"/>
              </a:rPr>
              <a:t> Il vincitore o l'idoneo che non assume servizio senza giustificato motivo entro il termine stabilito, decade dalla assunzione e dalla graduatoria. Qualora il vincitore o l'idoneo assuma servizio, per giustificato motivo, con ritardo sul termine prefissatogli, gli effetti economici decorrono dal giorno di presa di servizio.</a:t>
            </a:r>
          </a:p>
        </p:txBody>
      </p:sp>
      <p:sp>
        <p:nvSpPr>
          <p:cNvPr id="4" name="Segnaposto piè di pagina 3">
            <a:extLst>
              <a:ext uri="{FF2B5EF4-FFF2-40B4-BE49-F238E27FC236}">
                <a16:creationId xmlns:a16="http://schemas.microsoft.com/office/drawing/2014/main" id="{77048CE2-A516-D1C4-26D0-82F5586A348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8ECE6F4-FB15-931F-92D7-02FD998475DD}"/>
              </a:ext>
            </a:extLst>
          </p:cNvPr>
          <p:cNvSpPr>
            <a:spLocks noGrp="1"/>
          </p:cNvSpPr>
          <p:nvPr>
            <p:ph type="sldNum" sz="quarter" idx="12"/>
          </p:nvPr>
        </p:nvSpPr>
        <p:spPr/>
        <p:txBody>
          <a:bodyPr/>
          <a:lstStyle/>
          <a:p>
            <a:fld id="{6D22F896-40B5-4ADD-8801-0D06FADFA095}" type="slidenum">
              <a:rPr lang="en-US" smtClean="0"/>
              <a:t>46</a:t>
            </a:fld>
            <a:endParaRPr lang="en-US" dirty="0"/>
          </a:p>
        </p:txBody>
      </p:sp>
    </p:spTree>
    <p:extLst>
      <p:ext uri="{BB962C8B-B14F-4D97-AF65-F5344CB8AC3E}">
        <p14:creationId xmlns:p14="http://schemas.microsoft.com/office/powerpoint/2010/main" val="51267663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003FE2-1509-542D-C680-F3614BB76905}"/>
              </a:ext>
            </a:extLst>
          </p:cNvPr>
          <p:cNvSpPr>
            <a:spLocks noGrp="1"/>
          </p:cNvSpPr>
          <p:nvPr>
            <p:ph type="title"/>
          </p:nvPr>
        </p:nvSpPr>
        <p:spPr/>
        <p:txBody>
          <a:bodyPr>
            <a:normAutofit fontScale="90000"/>
          </a:bodyPr>
          <a:lstStyle/>
          <a:p>
            <a:r>
              <a:rPr lang="it-IT" dirty="0">
                <a:latin typeface="+mn-lt"/>
              </a:rPr>
              <a:t>DPR 82/2023 (MODIFICA AL DPR 487/1994): compensi e principi per regioni ed enti locali</a:t>
            </a:r>
            <a:endParaRPr lang="it-IT" dirty="0"/>
          </a:p>
        </p:txBody>
      </p:sp>
      <p:sp>
        <p:nvSpPr>
          <p:cNvPr id="3" name="Segnaposto contenuto 2">
            <a:extLst>
              <a:ext uri="{FF2B5EF4-FFF2-40B4-BE49-F238E27FC236}">
                <a16:creationId xmlns:a16="http://schemas.microsoft.com/office/drawing/2014/main" id="{B31B4FA8-D912-D12C-C4C0-E7F00E085423}"/>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effectLst/>
                <a:ea typeface="Calibri" panose="020F0502020204030204" pitchFamily="34" charset="0"/>
              </a:rPr>
              <a:t>I compensi per i componenti interni ed esterni delle commissioni e delle sottocommissioni di concorso e per i comitati di vigilanza e le segreterie dei concorsi sono stabiliti con DPCM. Tali compensi si applicano, nei limiti delle risorse disponibili, anche alle commissioni e sottocommissioni e ai comitati di vigilanza dei concorsi banditi dalle regioni e dagli enti locali.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effectLst/>
                <a:ea typeface="Calibri" panose="020F0502020204030204" pitchFamily="34" charset="0"/>
              </a:rPr>
              <a:t> Le regioni e gli enti locali si conformano alle disposizioni del presente regolamento ai sensi dell'articolo 70, comma 13, del decreto legislativo 30 marzo 2001, n. 165.</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dirty="0">
                <a:ea typeface="Calibri" panose="020F0502020204030204" pitchFamily="34" charset="0"/>
              </a:rPr>
              <a:t>Applicazione anche alle regioni a statuto speciale, compatibilmente con </a:t>
            </a:r>
            <a:r>
              <a:rPr lang="it-IT">
                <a:ea typeface="Calibri" panose="020F0502020204030204" pitchFamily="34" charset="0"/>
              </a:rPr>
              <a:t>gli stessi.</a:t>
            </a:r>
            <a:endParaRPr lang="it-IT" dirty="0">
              <a:effectLst/>
              <a:ea typeface="Calibri" panose="020F0502020204030204" pitchFamily="34" charset="0"/>
            </a:endParaRPr>
          </a:p>
        </p:txBody>
      </p:sp>
      <p:sp>
        <p:nvSpPr>
          <p:cNvPr id="4" name="Segnaposto piè di pagina 3">
            <a:extLst>
              <a:ext uri="{FF2B5EF4-FFF2-40B4-BE49-F238E27FC236}">
                <a16:creationId xmlns:a16="http://schemas.microsoft.com/office/drawing/2014/main" id="{4B68D535-63C2-F61C-6B1D-A7E484D5350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1E725A8-529E-F1A2-BD72-278E09C82A12}"/>
              </a:ext>
            </a:extLst>
          </p:cNvPr>
          <p:cNvSpPr>
            <a:spLocks noGrp="1"/>
          </p:cNvSpPr>
          <p:nvPr>
            <p:ph type="sldNum" sz="quarter" idx="12"/>
          </p:nvPr>
        </p:nvSpPr>
        <p:spPr/>
        <p:txBody>
          <a:bodyPr/>
          <a:lstStyle/>
          <a:p>
            <a:fld id="{6D22F896-40B5-4ADD-8801-0D06FADFA095}" type="slidenum">
              <a:rPr lang="en-US" smtClean="0"/>
              <a:t>47</a:t>
            </a:fld>
            <a:endParaRPr lang="en-US" dirty="0"/>
          </a:p>
        </p:txBody>
      </p:sp>
    </p:spTree>
    <p:extLst>
      <p:ext uri="{BB962C8B-B14F-4D97-AF65-F5344CB8AC3E}">
        <p14:creationId xmlns:p14="http://schemas.microsoft.com/office/powerpoint/2010/main" val="3038437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BEB331-3879-29C4-33E7-802BC3FCAB2D}"/>
              </a:ext>
            </a:extLst>
          </p:cNvPr>
          <p:cNvSpPr>
            <a:spLocks noGrp="1"/>
          </p:cNvSpPr>
          <p:nvPr>
            <p:ph type="title"/>
          </p:nvPr>
        </p:nvSpPr>
        <p:spPr/>
        <p:txBody>
          <a:bodyPr/>
          <a:lstStyle/>
          <a:p>
            <a:r>
              <a:rPr lang="it-IT" dirty="0">
                <a:latin typeface="+mn-lt"/>
              </a:rPr>
              <a:t>DPR 82/2023 (MODIFICA AL DPR 487/1994): CONCORSI UNICI</a:t>
            </a:r>
            <a:endParaRPr lang="it-IT" dirty="0"/>
          </a:p>
        </p:txBody>
      </p:sp>
      <p:sp>
        <p:nvSpPr>
          <p:cNvPr id="3" name="Segnaposto contenuto 2">
            <a:extLst>
              <a:ext uri="{FF2B5EF4-FFF2-40B4-BE49-F238E27FC236}">
                <a16:creationId xmlns:a16="http://schemas.microsoft.com/office/drawing/2014/main" id="{663B1758-ABD4-0C39-C33E-135E90118BA3}"/>
              </a:ext>
            </a:extLst>
          </p:cNvPr>
          <p:cNvSpPr>
            <a:spLocks noGrp="1"/>
          </p:cNvSpPr>
          <p:nvPr>
            <p:ph idx="1"/>
          </p:nvPr>
        </p:nvSpPr>
        <p:spPr/>
        <p:txBody>
          <a:bodyPr/>
          <a:lstStyle/>
          <a:p>
            <a:r>
              <a:rPr lang="it-IT" sz="1800" b="1" dirty="0">
                <a:effectLst/>
                <a:latin typeface="Calibri" panose="020F0502020204030204" pitchFamily="34" charset="0"/>
                <a:ea typeface="Calibri" panose="020F0502020204030204" pitchFamily="34" charset="0"/>
              </a:rPr>
              <a:t>Il reclutamento dei dirigenti e delle figure professionali comuni alle PA statali avviene mediante concorsi unici</a:t>
            </a:r>
          </a:p>
          <a:p>
            <a:r>
              <a:rPr lang="it-IT" sz="1800" b="1" dirty="0">
                <a:effectLst/>
                <a:latin typeface="Calibri" panose="020F0502020204030204" pitchFamily="34" charset="0"/>
                <a:ea typeface="Calibri" panose="020F0502020204030204" pitchFamily="34" charset="0"/>
              </a:rPr>
              <a:t>Le regioni e gli enti locali, le istituzioni universitarie e gli enti pubblici di ricerca possono aderire alla ricognizione dei fabbisogni per l'indizione dei concorsi unici e, in caso di adesione, si obbligano ad attingere alle relative graduatorie in caso di fabbisogno, nel rispetto dei vincoli finanziari loro applicabili in materia di assunzioni.</a:t>
            </a:r>
            <a:endParaRPr lang="it-IT" sz="1800" dirty="0">
              <a:effectLst/>
              <a:latin typeface="Calibri" panose="020F0502020204030204" pitchFamily="34" charset="0"/>
              <a:ea typeface="Calibri" panose="020F0502020204030204" pitchFamily="34" charset="0"/>
            </a:endParaRPr>
          </a:p>
          <a:p>
            <a:endParaRPr lang="it-IT" dirty="0"/>
          </a:p>
        </p:txBody>
      </p:sp>
      <p:sp>
        <p:nvSpPr>
          <p:cNvPr id="4" name="Segnaposto piè di pagina 3">
            <a:extLst>
              <a:ext uri="{FF2B5EF4-FFF2-40B4-BE49-F238E27FC236}">
                <a16:creationId xmlns:a16="http://schemas.microsoft.com/office/drawing/2014/main" id="{F273EC18-32C4-90E4-67C6-3E8405C989E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934153F-305D-B42C-7368-003BE041D1E3}"/>
              </a:ext>
            </a:extLst>
          </p:cNvPr>
          <p:cNvSpPr>
            <a:spLocks noGrp="1"/>
          </p:cNvSpPr>
          <p:nvPr>
            <p:ph type="sldNum" sz="quarter" idx="12"/>
          </p:nvPr>
        </p:nvSpPr>
        <p:spPr/>
        <p:txBody>
          <a:bodyPr/>
          <a:lstStyle/>
          <a:p>
            <a:fld id="{6D22F896-40B5-4ADD-8801-0D06FADFA095}" type="slidenum">
              <a:rPr lang="en-US" smtClean="0"/>
              <a:t>48</a:t>
            </a:fld>
            <a:endParaRPr lang="en-US" dirty="0"/>
          </a:p>
        </p:txBody>
      </p:sp>
    </p:spTree>
    <p:extLst>
      <p:ext uri="{BB962C8B-B14F-4D97-AF65-F5344CB8AC3E}">
        <p14:creationId xmlns:p14="http://schemas.microsoft.com/office/powerpoint/2010/main" val="16827869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BABB3C-5A0B-CE50-D0C0-7C338C795D04}"/>
              </a:ext>
            </a:extLst>
          </p:cNvPr>
          <p:cNvSpPr>
            <a:spLocks noGrp="1"/>
          </p:cNvSpPr>
          <p:nvPr>
            <p:ph type="title"/>
          </p:nvPr>
        </p:nvSpPr>
        <p:spPr/>
        <p:txBody>
          <a:bodyPr/>
          <a:lstStyle/>
          <a:p>
            <a:r>
              <a:rPr lang="it-IT" dirty="0">
                <a:latin typeface="+mn-lt"/>
              </a:rPr>
              <a:t>DPR 82/2023 (MODIFICA AL DPR 487/1994): assunzioni tramite i centri per l’impiego/1</a:t>
            </a:r>
            <a:endParaRPr lang="it-IT" dirty="0"/>
          </a:p>
        </p:txBody>
      </p:sp>
      <p:sp>
        <p:nvSpPr>
          <p:cNvPr id="3" name="Segnaposto contenuto 2">
            <a:extLst>
              <a:ext uri="{FF2B5EF4-FFF2-40B4-BE49-F238E27FC236}">
                <a16:creationId xmlns:a16="http://schemas.microsoft.com/office/drawing/2014/main" id="{DC666348-8F4A-0552-9527-71B3A3F4F05F}"/>
              </a:ext>
            </a:extLst>
          </p:cNvPr>
          <p:cNvSpPr>
            <a:spLocks noGrp="1"/>
          </p:cNvSpPr>
          <p:nvPr>
            <p:ph idx="1"/>
          </p:nvPr>
        </p:nvSpPr>
        <p:spPr/>
        <p:txBody>
          <a:bodyPr>
            <a:normAutofit fontScale="85000" lnSpcReduction="10000"/>
          </a:bodyPr>
          <a:lstStyle/>
          <a:p>
            <a:r>
              <a:rPr lang="it-IT" sz="1800" dirty="0">
                <a:effectLst/>
                <a:ea typeface="Calibri" panose="020F0502020204030204" pitchFamily="34" charset="0"/>
              </a:rPr>
              <a:t>Le PA effettuano le assunzioni per le categorie, le qualifiche ed i profili professionali per i quali </a:t>
            </a:r>
            <a:r>
              <a:rPr lang="it-IT" sz="1800" dirty="0" err="1">
                <a:effectLst/>
                <a:ea typeface="Calibri" panose="020F0502020204030204" pitchFamily="34" charset="0"/>
              </a:rPr>
              <a:t>é</a:t>
            </a:r>
            <a:r>
              <a:rPr lang="it-IT" sz="1800" dirty="0">
                <a:effectLst/>
                <a:ea typeface="Calibri" panose="020F0502020204030204" pitchFamily="34" charset="0"/>
              </a:rPr>
              <a:t> richiesto il solo requisito della scuola dell'obbligo, sulla base di selezioni tra gli iscritti, nelle liste di collocamento formate ai sensi dell’art. 16 della legge n. 56/1987, che abbiano la professionalità eventualmente richiesta ed i requisiti previsti per l'accesso al pubblico impiego. I lavoratori sono avviati numericamente alla selezione secondo l'ordine di graduatoria risultante dalle liste delle centri per l'impiego territorialmente competenti.</a:t>
            </a:r>
          </a:p>
          <a:p>
            <a:r>
              <a:rPr lang="it-IT" sz="1800" dirty="0">
                <a:effectLst/>
                <a:ea typeface="Calibri" panose="020F0502020204030204" pitchFamily="34" charset="0"/>
              </a:rPr>
              <a:t>Gli avviamenti sono effettuati sulla base delle graduatorie circoscrizionali</a:t>
            </a:r>
            <a:endParaRPr lang="it-IT" sz="1800" dirty="0">
              <a:ea typeface="Calibri" panose="020F0502020204030204" pitchFamily="34" charset="0"/>
            </a:endParaRPr>
          </a:p>
          <a:p>
            <a:r>
              <a:rPr lang="it-IT" sz="1800" dirty="0">
                <a:effectLst/>
                <a:ea typeface="Calibri" panose="020F0502020204030204" pitchFamily="34" charset="0"/>
              </a:rPr>
              <a:t>I centri per l'impiego formano una graduatoria relativa a ciascuna area o categoria e profili generici e diverse graduatorie, distinte per area o categoria, e profili che richiedono specifiche professionalità, nelle quali l'inserimento, a differenza della prima, </a:t>
            </a:r>
            <a:r>
              <a:rPr lang="it-IT" sz="1800" dirty="0" err="1">
                <a:effectLst/>
                <a:ea typeface="Calibri" panose="020F0502020204030204" pitchFamily="34" charset="0"/>
              </a:rPr>
              <a:t>é</a:t>
            </a:r>
            <a:r>
              <a:rPr lang="it-IT" sz="1800" dirty="0">
                <a:effectLst/>
                <a:ea typeface="Calibri" panose="020F0502020204030204" pitchFamily="34" charset="0"/>
              </a:rPr>
              <a:t> operato sulla base del possesso di qualifica riconosciuta con attestati o sulla base di precedenti lavorativi, anche nell'impiego privato. Le graduatorie sono formate sulla base degli elementi di cui alla tabella allegata al presente decreto, valutati uniformemente in tutto il territorio nazionale secondo i coefficienti ivi indicati.</a:t>
            </a:r>
          </a:p>
        </p:txBody>
      </p:sp>
      <p:sp>
        <p:nvSpPr>
          <p:cNvPr id="4" name="Segnaposto piè di pagina 3">
            <a:extLst>
              <a:ext uri="{FF2B5EF4-FFF2-40B4-BE49-F238E27FC236}">
                <a16:creationId xmlns:a16="http://schemas.microsoft.com/office/drawing/2014/main" id="{65355A31-8485-02A1-A05D-0A8E841CF00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D21F583-6FF0-CA6E-4A84-90FB7DCD06A7}"/>
              </a:ext>
            </a:extLst>
          </p:cNvPr>
          <p:cNvSpPr>
            <a:spLocks noGrp="1"/>
          </p:cNvSpPr>
          <p:nvPr>
            <p:ph type="sldNum" sz="quarter" idx="12"/>
          </p:nvPr>
        </p:nvSpPr>
        <p:spPr/>
        <p:txBody>
          <a:bodyPr/>
          <a:lstStyle/>
          <a:p>
            <a:fld id="{6D22F896-40B5-4ADD-8801-0D06FADFA095}" type="slidenum">
              <a:rPr lang="en-US" smtClean="0"/>
              <a:t>49</a:t>
            </a:fld>
            <a:endParaRPr lang="en-US" dirty="0"/>
          </a:p>
        </p:txBody>
      </p:sp>
    </p:spTree>
    <p:extLst>
      <p:ext uri="{BB962C8B-B14F-4D97-AF65-F5344CB8AC3E}">
        <p14:creationId xmlns:p14="http://schemas.microsoft.com/office/powerpoint/2010/main" val="42586241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54CF01-F9D4-4E28-2523-48C10E80CD54}"/>
              </a:ext>
            </a:extLst>
          </p:cNvPr>
          <p:cNvSpPr>
            <a:spLocks noGrp="1"/>
          </p:cNvSpPr>
          <p:nvPr>
            <p:ph type="title"/>
          </p:nvPr>
        </p:nvSpPr>
        <p:spPr/>
        <p:txBody>
          <a:bodyPr/>
          <a:lstStyle/>
          <a:p>
            <a:r>
              <a:rPr lang="it-IT" dirty="0">
                <a:latin typeface="+mn-lt"/>
              </a:rPr>
              <a:t>DPR 82/2023 (MODIFICA AL DPR 487/1994): assunzioni tramite i centri per l’impiego/2</a:t>
            </a:r>
            <a:endParaRPr lang="it-IT" dirty="0"/>
          </a:p>
        </p:txBody>
      </p:sp>
      <p:sp>
        <p:nvSpPr>
          <p:cNvPr id="3" name="Segnaposto contenuto 2">
            <a:extLst>
              <a:ext uri="{FF2B5EF4-FFF2-40B4-BE49-F238E27FC236}">
                <a16:creationId xmlns:a16="http://schemas.microsoft.com/office/drawing/2014/main" id="{A8B63DB2-C131-2D36-068B-B79036D2C2FB}"/>
              </a:ext>
            </a:extLst>
          </p:cNvPr>
          <p:cNvSpPr>
            <a:spLocks noGrp="1"/>
          </p:cNvSpPr>
          <p:nvPr>
            <p:ph idx="1"/>
          </p:nvPr>
        </p:nvSpPr>
        <p:spPr/>
        <p:txBody>
          <a:bodyPr>
            <a:normAutofit fontScale="92500" lnSpcReduction="20000"/>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I lavoratori ex militari debbono produrre ai centri per l'impiego apposita certificazione rilasciata dagli organismi militari competenti. Il centro per l'impiego annota il titolo a fianco dei nomi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I dipendenti aventi titolo alla riserva di posti partecipano alle prove selettive previste dal presente decreto, di norma unitamente ai lavoratori iscritti nelle liste di collocamento appositamente avviati e convocati. Per la copertura di posti riservati a dipendenti in servizio ed agli ex militari, eventualmente dagli stessi non ricoperti, si provvede con lavoratori da assumere con le procedure previste dal presente decreto.</a:t>
            </a:r>
          </a:p>
          <a:p>
            <a:r>
              <a:rPr lang="it-IT" sz="1800" dirty="0">
                <a:effectLst/>
                <a:ea typeface="Calibri" panose="020F0502020204030204" pitchFamily="34" charset="0"/>
              </a:rPr>
              <a:t> Ai fini delle assunzioni con rapporti a tempo parziale e a tempo determinato, i lavoratori interessati debbono espressamente dichiarare la propria disponibilità.</a:t>
            </a:r>
          </a:p>
          <a:p>
            <a:r>
              <a:rPr lang="it-IT" sz="1800" dirty="0">
                <a:effectLst/>
                <a:ea typeface="Calibri" panose="020F0502020204030204" pitchFamily="34" charset="0"/>
              </a:rPr>
              <a:t>I lavoratori assunti con rapporto a tempo determinato permangono nelle graduatorie per le assunzioni a tempo indeterminato.</a:t>
            </a:r>
            <a:endParaRPr lang="it-IT" dirty="0"/>
          </a:p>
        </p:txBody>
      </p:sp>
      <p:sp>
        <p:nvSpPr>
          <p:cNvPr id="4" name="Segnaposto piè di pagina 3">
            <a:extLst>
              <a:ext uri="{FF2B5EF4-FFF2-40B4-BE49-F238E27FC236}">
                <a16:creationId xmlns:a16="http://schemas.microsoft.com/office/drawing/2014/main" id="{396E5087-C4CE-0198-50B9-334B03154C6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BBC2B6C-0942-DF81-A442-7905C7233BB0}"/>
              </a:ext>
            </a:extLst>
          </p:cNvPr>
          <p:cNvSpPr>
            <a:spLocks noGrp="1"/>
          </p:cNvSpPr>
          <p:nvPr>
            <p:ph type="sldNum" sz="quarter" idx="12"/>
          </p:nvPr>
        </p:nvSpPr>
        <p:spPr/>
        <p:txBody>
          <a:bodyPr/>
          <a:lstStyle/>
          <a:p>
            <a:fld id="{6D22F896-40B5-4ADD-8801-0D06FADFA095}" type="slidenum">
              <a:rPr lang="en-US" smtClean="0"/>
              <a:t>50</a:t>
            </a:fld>
            <a:endParaRPr lang="en-US" dirty="0"/>
          </a:p>
        </p:txBody>
      </p:sp>
    </p:spTree>
    <p:extLst>
      <p:ext uri="{BB962C8B-B14F-4D97-AF65-F5344CB8AC3E}">
        <p14:creationId xmlns:p14="http://schemas.microsoft.com/office/powerpoint/2010/main" val="13326670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7B26D7-CC25-3400-3885-69F1E3F7BB28}"/>
              </a:ext>
            </a:extLst>
          </p:cNvPr>
          <p:cNvSpPr>
            <a:spLocks noGrp="1"/>
          </p:cNvSpPr>
          <p:nvPr>
            <p:ph type="title"/>
          </p:nvPr>
        </p:nvSpPr>
        <p:spPr/>
        <p:txBody>
          <a:bodyPr/>
          <a:lstStyle/>
          <a:p>
            <a:r>
              <a:rPr lang="it-IT" dirty="0">
                <a:latin typeface="+mn-lt"/>
              </a:rPr>
              <a:t>DPR 82/2023 (MODIFICA AL DPR 487/1994): assunzioni tramite i centri per l’impiego/3</a:t>
            </a:r>
            <a:endParaRPr lang="it-IT" dirty="0"/>
          </a:p>
        </p:txBody>
      </p:sp>
      <p:sp>
        <p:nvSpPr>
          <p:cNvPr id="3" name="Segnaposto contenuto 2">
            <a:extLst>
              <a:ext uri="{FF2B5EF4-FFF2-40B4-BE49-F238E27FC236}">
                <a16:creationId xmlns:a16="http://schemas.microsoft.com/office/drawing/2014/main" id="{918B48EB-610F-53E0-0B2A-14C5A26E61CE}"/>
              </a:ext>
            </a:extLst>
          </p:cNvPr>
          <p:cNvSpPr>
            <a:spLocks noGrp="1"/>
          </p:cNvSpPr>
          <p:nvPr>
            <p:ph idx="1"/>
          </p:nvPr>
        </p:nvSpPr>
        <p:spPr/>
        <p:txBody>
          <a:bodyPr>
            <a:noAutofit/>
          </a:bodyPr>
          <a:lstStyle/>
          <a:p>
            <a:r>
              <a:rPr lang="it-IT" sz="1400" dirty="0">
                <a:effectLst/>
                <a:ea typeface="Calibri" panose="020F0502020204030204" pitchFamily="34" charset="0"/>
              </a:rPr>
              <a:t>Le amministrazioni e gli enti con circoscrizione amministrativa, anche periferica, compresa in quella di competenza di una sola centro per l'impiego, inoltrano direttamente al centro medesimo la richiesta di avviamento a selezione di un numero di lavoratori pari al doppio dei posti da ricoprire, con l'indicazione del titolo di studio, della qualifica di iscrizione nelle liste di collocamento e del livello retributivo. Il centro per l'impiego, entro dieci giorni dalla ricezione della richiesta, salvo eccezionale e motivato impedimento, procede ad avviare a selezione i lavoratori nel numero richiesto secondo l'ordine di graduatoria degli iscritti aventi i requisiti indicati nella richiesta stessa.</a:t>
            </a:r>
          </a:p>
          <a:p>
            <a:r>
              <a:rPr lang="it-IT" sz="1400" dirty="0">
                <a:effectLst/>
                <a:ea typeface="Calibri" panose="020F0502020204030204" pitchFamily="34" charset="0"/>
              </a:rPr>
              <a:t>Le amministrazioni e gli enti richiedenti indicano nella richiesta di avviamento il numero dei posti riservati agli ex militari</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400" dirty="0">
                <a:effectLst/>
                <a:ea typeface="Calibri" panose="020F0502020204030204" pitchFamily="34" charset="0"/>
              </a:rPr>
              <a:t>La selezione consiste nello svolgimento di prove pratiche attitudinali ovvero in sperimentazioni lavorative i cui contenuti sono determinati con riferimento a quelli previsti nelle declaratorie di area o categoria dei comparti di appartenenza od eventualmente anche del profilo definito dalle singole amministrazioni e comunque con riferimento ai contenuti ed alle modalità stabilite per le prove di idoneità relative al conseguimento degli attestati di professionalità della regione nel cui ambito ricade l'amministrazione che deve procedere alla selezione, ai sensi dell'articolo 14 della legge 21 dicembre 1978, n. 845.</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400" dirty="0">
                <a:effectLst/>
                <a:ea typeface="Calibri" panose="020F0502020204030204" pitchFamily="34" charset="0"/>
              </a:rPr>
              <a:t> La selezione deve tendere ad accertare esclusivamente l'idoneità del lavoratore a svolgere le relative mansioni e non comporta valutazione comparativa.</a:t>
            </a:r>
          </a:p>
        </p:txBody>
      </p:sp>
      <p:sp>
        <p:nvSpPr>
          <p:cNvPr id="4" name="Segnaposto piè di pagina 3">
            <a:extLst>
              <a:ext uri="{FF2B5EF4-FFF2-40B4-BE49-F238E27FC236}">
                <a16:creationId xmlns:a16="http://schemas.microsoft.com/office/drawing/2014/main" id="{01EB4E06-7B5A-6164-DF1F-AF826848FE43}"/>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767799C-495F-4FC7-314E-599894763DCF}"/>
              </a:ext>
            </a:extLst>
          </p:cNvPr>
          <p:cNvSpPr>
            <a:spLocks noGrp="1"/>
          </p:cNvSpPr>
          <p:nvPr>
            <p:ph type="sldNum" sz="quarter" idx="12"/>
          </p:nvPr>
        </p:nvSpPr>
        <p:spPr/>
        <p:txBody>
          <a:bodyPr/>
          <a:lstStyle/>
          <a:p>
            <a:fld id="{6D22F896-40B5-4ADD-8801-0D06FADFA095}" type="slidenum">
              <a:rPr lang="en-US" smtClean="0"/>
              <a:t>51</a:t>
            </a:fld>
            <a:endParaRPr lang="en-US" dirty="0"/>
          </a:p>
        </p:txBody>
      </p:sp>
    </p:spTree>
    <p:extLst>
      <p:ext uri="{BB962C8B-B14F-4D97-AF65-F5344CB8AC3E}">
        <p14:creationId xmlns:p14="http://schemas.microsoft.com/office/powerpoint/2010/main" val="4250678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C5B0368-EBF1-8F4D-1C3E-1F46B971886A}"/>
              </a:ext>
            </a:extLst>
          </p:cNvPr>
          <p:cNvSpPr>
            <a:spLocks noGrp="1"/>
          </p:cNvSpPr>
          <p:nvPr>
            <p:ph type="title"/>
          </p:nvPr>
        </p:nvSpPr>
        <p:spPr/>
        <p:txBody>
          <a:bodyPr/>
          <a:lstStyle/>
          <a:p>
            <a:r>
              <a:rPr lang="it-IT" dirty="0">
                <a:latin typeface="+mn-lt"/>
              </a:rPr>
              <a:t>DPR 82/2023 (MODIFICA AL DPR 487/1994): ASSUNZIONI CD OBBLIGATORIE/1</a:t>
            </a:r>
            <a:endParaRPr lang="it-IT" dirty="0"/>
          </a:p>
        </p:txBody>
      </p:sp>
      <p:sp>
        <p:nvSpPr>
          <p:cNvPr id="3" name="Segnaposto contenuto 2">
            <a:extLst>
              <a:ext uri="{FF2B5EF4-FFF2-40B4-BE49-F238E27FC236}">
                <a16:creationId xmlns:a16="http://schemas.microsoft.com/office/drawing/2014/main" id="{BB68957A-D548-565C-BF64-D30E7526D09F}"/>
              </a:ext>
            </a:extLst>
          </p:cNvPr>
          <p:cNvSpPr>
            <a:spLocks noGrp="1"/>
          </p:cNvSpPr>
          <p:nvPr>
            <p:ph idx="1"/>
          </p:nvPr>
        </p:nvSpPr>
        <p:spPr/>
        <p:txBody>
          <a:bodyPr>
            <a:normAutofit fontScale="70000" lnSpcReduction="20000"/>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I soggetti appartenenti alle categorie protette presentano domanda di iscrizione al centro per l'impiego, dichiarando il possesso dei requisiti generali di ammissione nelle amministrazioni pubbliche previsti dalla normativa vigente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a:t>
            </a:r>
            <a:r>
              <a:rPr lang="it-IT" sz="1800" dirty="0" err="1">
                <a:effectLst/>
                <a:ea typeface="Calibri" panose="020F0502020204030204" pitchFamily="34" charset="0"/>
              </a:rPr>
              <a:t>É</a:t>
            </a:r>
            <a:r>
              <a:rPr lang="it-IT" sz="1800" dirty="0">
                <a:effectLst/>
                <a:ea typeface="Calibri" panose="020F0502020204030204" pitchFamily="34" charset="0"/>
              </a:rPr>
              <a:t> comunque riservata </a:t>
            </a:r>
            <a:r>
              <a:rPr lang="it-IT" sz="1800" dirty="0">
                <a:ea typeface="Calibri" panose="020F0502020204030204" pitchFamily="34" charset="0"/>
              </a:rPr>
              <a:t>all’</a:t>
            </a:r>
            <a:r>
              <a:rPr lang="it-IT" sz="1800" dirty="0">
                <a:effectLst/>
                <a:ea typeface="Calibri" panose="020F0502020204030204" pitchFamily="34" charset="0"/>
              </a:rPr>
              <a:t>ente che procede all'assunzione la facoltà di provvedere all'accertamento dei titoli e dei requisiti nei modi di legge.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Il titolo di studio richiesto </a:t>
            </a:r>
            <a:r>
              <a:rPr lang="it-IT" sz="1800" dirty="0" err="1">
                <a:effectLst/>
                <a:ea typeface="Calibri" panose="020F0502020204030204" pitchFamily="34" charset="0"/>
              </a:rPr>
              <a:t>é</a:t>
            </a:r>
            <a:r>
              <a:rPr lang="it-IT" sz="1800" dirty="0">
                <a:effectLst/>
                <a:ea typeface="Calibri" panose="020F0502020204030204" pitchFamily="34" charset="0"/>
              </a:rPr>
              <a:t> quello delle declaratorie di area nelle quali </a:t>
            </a:r>
            <a:r>
              <a:rPr lang="it-IT" sz="1800" dirty="0" err="1">
                <a:effectLst/>
                <a:ea typeface="Calibri" panose="020F0502020204030204" pitchFamily="34" charset="0"/>
              </a:rPr>
              <a:t>é</a:t>
            </a:r>
            <a:r>
              <a:rPr lang="it-IT" sz="1800" dirty="0">
                <a:effectLst/>
                <a:ea typeface="Calibri" panose="020F0502020204030204" pitchFamily="34" charset="0"/>
              </a:rPr>
              <a:t> prevista l'assunzione.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Le graduatorie dei lavoratori aventi diritto alle assunzioni obbligatorie sono formate dalle direzioni provinciali del lavoro - servizio politiche del lavoro </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Le graduatorie hanno validità annuale, sono formate dalle direzioni provinciali del lavoro con riferimento alla data del 31 dicembre di ciascun anno e pubblicate entro il 31 marzo dell'anno successivo. Fino alla data della pubblicazione continuano ad applicarsi le graduatorie dell'anno precedente.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800" dirty="0">
                <a:effectLst/>
                <a:ea typeface="Calibri" panose="020F0502020204030204" pitchFamily="34" charset="0"/>
              </a:rPr>
              <a:t> I criteri ed i punteggi per la formazione delle graduatorie di cui al presente articolo possono essere modificati con decreto del Ministro del lavoro e della previdenza sociale di concerto con il Ministro per la funzione pubblica. Le modifiche hanno effetto sulla formazione delle graduatorie a partire dall'anno successivo a quello dell'adozione del decreto di modifica.</a:t>
            </a:r>
            <a:endParaRPr lang="it-IT" dirty="0"/>
          </a:p>
        </p:txBody>
      </p:sp>
      <p:sp>
        <p:nvSpPr>
          <p:cNvPr id="4" name="Segnaposto piè di pagina 3">
            <a:extLst>
              <a:ext uri="{FF2B5EF4-FFF2-40B4-BE49-F238E27FC236}">
                <a16:creationId xmlns:a16="http://schemas.microsoft.com/office/drawing/2014/main" id="{CE020A44-EBB3-6BDA-6B58-AB64B502B473}"/>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3811F61-EBA1-1B76-FC3F-66010130DB58}"/>
              </a:ext>
            </a:extLst>
          </p:cNvPr>
          <p:cNvSpPr>
            <a:spLocks noGrp="1"/>
          </p:cNvSpPr>
          <p:nvPr>
            <p:ph type="sldNum" sz="quarter" idx="12"/>
          </p:nvPr>
        </p:nvSpPr>
        <p:spPr/>
        <p:txBody>
          <a:bodyPr/>
          <a:lstStyle/>
          <a:p>
            <a:fld id="{6D22F896-40B5-4ADD-8801-0D06FADFA095}" type="slidenum">
              <a:rPr lang="en-US" smtClean="0"/>
              <a:t>52</a:t>
            </a:fld>
            <a:endParaRPr lang="en-US" dirty="0"/>
          </a:p>
        </p:txBody>
      </p:sp>
    </p:spTree>
    <p:extLst>
      <p:ext uri="{BB962C8B-B14F-4D97-AF65-F5344CB8AC3E}">
        <p14:creationId xmlns:p14="http://schemas.microsoft.com/office/powerpoint/2010/main" val="35841289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08AAD4-73DF-5777-9223-B0C9DC3E74D0}"/>
              </a:ext>
            </a:extLst>
          </p:cNvPr>
          <p:cNvSpPr>
            <a:spLocks noGrp="1"/>
          </p:cNvSpPr>
          <p:nvPr>
            <p:ph type="title"/>
          </p:nvPr>
        </p:nvSpPr>
        <p:spPr/>
        <p:txBody>
          <a:bodyPr/>
          <a:lstStyle/>
          <a:p>
            <a:r>
              <a:rPr lang="it-IT" dirty="0">
                <a:latin typeface="+mn-lt"/>
              </a:rPr>
              <a:t>DPR 82/2023 (MODIFICA AL DPR 487/1994): ASSUNZIONI CD OBBLIGATORIE/2</a:t>
            </a:r>
            <a:endParaRPr lang="it-IT" dirty="0"/>
          </a:p>
        </p:txBody>
      </p:sp>
      <p:sp>
        <p:nvSpPr>
          <p:cNvPr id="3" name="Segnaposto contenuto 2">
            <a:extLst>
              <a:ext uri="{FF2B5EF4-FFF2-40B4-BE49-F238E27FC236}">
                <a16:creationId xmlns:a16="http://schemas.microsoft.com/office/drawing/2014/main" id="{8E6A36FC-4498-E57B-700C-F20ED9D0C07C}"/>
              </a:ext>
            </a:extLst>
          </p:cNvPr>
          <p:cNvSpPr>
            <a:spLocks noGrp="1"/>
          </p:cNvSpPr>
          <p:nvPr>
            <p:ph idx="1"/>
          </p:nvPr>
        </p:nvSpPr>
        <p:spPr/>
        <p:txBody>
          <a:bodyPr>
            <a:noAutofit/>
          </a:bodyPr>
          <a:lstStyle/>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Le richieste di avviamento da parte di PA devono essere rivolte centro per l'impiego competente nella sede presso la quale il lavoratore dovrà prestare servizio. Tali richieste sono rese pubbliche tramite </a:t>
            </a:r>
            <a:r>
              <a:rPr lang="it-IT" sz="1100" dirty="0">
                <a:ea typeface="Calibri" panose="020F0502020204030204" pitchFamily="34" charset="0"/>
              </a:rPr>
              <a:t>Portale</a:t>
            </a:r>
            <a:endParaRPr lang="it-IT" sz="1100" dirty="0">
              <a:effectLst/>
              <a:ea typeface="Calibri" panose="020F0502020204030204" pitchFamily="34" charset="0"/>
            </a:endParaRP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Le direzioni provinciali del lavoro, in conformità alla disciplina attuativa dell’art. 16 della legge n. 56/1987 avviano i soggetti aventi titolo all'assunzione obbligatoria alla prova tendente ad accertare l'idoneità a svolgere le mansioni, secondo l'ordine di graduatoria di ciascuna categoria, in misura pari ai posti da ricoprire.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Le prove selettive devono essere espletate </a:t>
            </a:r>
            <a:r>
              <a:rPr lang="it-IT" sz="1100" dirty="0">
                <a:ea typeface="Calibri" panose="020F0502020204030204" pitchFamily="34" charset="0"/>
              </a:rPr>
              <a:t>dalla PA </a:t>
            </a:r>
            <a:r>
              <a:rPr lang="it-IT" sz="1100" dirty="0">
                <a:effectLst/>
                <a:ea typeface="Calibri" panose="020F0502020204030204" pitchFamily="34" charset="0"/>
              </a:rPr>
              <a:t>entro quarantacinque giorni dalla data di avviamento a selezione ed il loro esito deve essere comunicato anche alla direzione provinciale del lavoro entro cinque giorni dalla conclusione della prova. Il lavoratore può essere avviato ad altra selezione soltanto dopo che </a:t>
            </a:r>
            <a:r>
              <a:rPr lang="it-IT" sz="1100" dirty="0" err="1">
                <a:effectLst/>
                <a:ea typeface="Calibri" panose="020F0502020204030204" pitchFamily="34" charset="0"/>
              </a:rPr>
              <a:t>é</a:t>
            </a:r>
            <a:r>
              <a:rPr lang="it-IT" sz="1100" dirty="0">
                <a:effectLst/>
                <a:ea typeface="Calibri" panose="020F0502020204030204" pitchFamily="34" charset="0"/>
              </a:rPr>
              <a:t> trascorso il suddetto periodo di cinquanta giorni, anche se la precedente selezione non </a:t>
            </a:r>
            <a:r>
              <a:rPr lang="it-IT" sz="1100" dirty="0" err="1">
                <a:effectLst/>
                <a:ea typeface="Calibri" panose="020F0502020204030204" pitchFamily="34" charset="0"/>
              </a:rPr>
              <a:t>é</a:t>
            </a:r>
            <a:r>
              <a:rPr lang="it-IT" sz="1100" dirty="0">
                <a:effectLst/>
                <a:ea typeface="Calibri" panose="020F0502020204030204" pitchFamily="34" charset="0"/>
              </a:rPr>
              <a:t> stata ancora espletata.</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Le prove non comportano valutazione comparativa e sono preordinate ad accertare l'idoneità a svolgere le mansioni del profilo nel quale avviene l'assunzione.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In mancanza di iscritti appartenenti alla categoria richiesta, il centro per l'impiego, d'intesa con l'amministrazione o ente richiedente, avvia a selezione proporzionalmente i riservatari di altre categorie.</a:t>
            </a:r>
          </a:p>
          <a:p>
            <a:pPr algn="jus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it-IT" sz="1100" dirty="0">
                <a:effectLst/>
                <a:ea typeface="Calibri" panose="020F0502020204030204" pitchFamily="34" charset="0"/>
              </a:rPr>
              <a:t> Qualora non vi siano iscritti in possesso della professionalità richiesta, il centro per l'impiego concorda con l'ente interessato l'avviamento a selezione di lavoratori in possesso di diverse professionalità di livello corrispondente.</a:t>
            </a:r>
          </a:p>
          <a:p>
            <a:r>
              <a:rPr lang="it-IT" sz="1100" dirty="0">
                <a:effectLst/>
                <a:ea typeface="Calibri" panose="020F0502020204030204" pitchFamily="34" charset="0"/>
              </a:rPr>
              <a:t> La visita di controllo della permanenza dello stato invalidante di cui all'articolo 1, comma 4, della legge 12 marzo 1999, n. 68,deve essere richiesta direttamente dall'amministrazione o ente pubblico interessati, prima di procedere all'assunzione, nei confronti di tutti i lavoratori invalidi, qualunque sia il tipo e il grado di invalidità. Copia del certificato sanitario deve essere trasmessa entro trenta giorni al centro per l'impiego a cura dell'ente che ha richiesto l'accertamento.</a:t>
            </a:r>
            <a:endParaRPr lang="it-IT" sz="1100" dirty="0"/>
          </a:p>
        </p:txBody>
      </p:sp>
      <p:sp>
        <p:nvSpPr>
          <p:cNvPr id="4" name="Segnaposto piè di pagina 3">
            <a:extLst>
              <a:ext uri="{FF2B5EF4-FFF2-40B4-BE49-F238E27FC236}">
                <a16:creationId xmlns:a16="http://schemas.microsoft.com/office/drawing/2014/main" id="{71584393-A707-D484-999C-9BD326DC978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05E4319F-74FD-D5C4-6C61-CC7C61B8A507}"/>
              </a:ext>
            </a:extLst>
          </p:cNvPr>
          <p:cNvSpPr>
            <a:spLocks noGrp="1"/>
          </p:cNvSpPr>
          <p:nvPr>
            <p:ph type="sldNum" sz="quarter" idx="12"/>
          </p:nvPr>
        </p:nvSpPr>
        <p:spPr/>
        <p:txBody>
          <a:bodyPr/>
          <a:lstStyle/>
          <a:p>
            <a:fld id="{6D22F896-40B5-4ADD-8801-0D06FADFA095}" type="slidenum">
              <a:rPr lang="en-US" smtClean="0"/>
              <a:t>53</a:t>
            </a:fld>
            <a:endParaRPr lang="en-US" dirty="0"/>
          </a:p>
        </p:txBody>
      </p:sp>
    </p:spTree>
    <p:extLst>
      <p:ext uri="{BB962C8B-B14F-4D97-AF65-F5344CB8AC3E}">
        <p14:creationId xmlns:p14="http://schemas.microsoft.com/office/powerpoint/2010/main" val="1155166857"/>
      </p:ext>
    </p:extLst>
  </p:cSld>
  <p:clrMapOvr>
    <a:masterClrMapping/>
  </p:clrMapOvr>
</p:sld>
</file>

<file path=ppt/theme/theme1.xml><?xml version="1.0" encoding="utf-8"?>
<a:theme xmlns:a="http://schemas.openxmlformats.org/drawingml/2006/main" name="Raccolt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Raccolta</Template>
  <TotalTime>373</TotalTime>
  <Words>11742</Words>
  <Application>Microsoft Macintosh PowerPoint</Application>
  <PresentationFormat>Widescreen</PresentationFormat>
  <Paragraphs>340</Paragraphs>
  <Slides>53</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53</vt:i4>
      </vt:variant>
    </vt:vector>
  </HeadingPairs>
  <TitlesOfParts>
    <vt:vector size="59" baseType="lpstr">
      <vt:lpstr>Arial</vt:lpstr>
      <vt:lpstr>Calibri</vt:lpstr>
      <vt:lpstr>Gill Sans MT</vt:lpstr>
      <vt:lpstr>Helvetica</vt:lpstr>
      <vt:lpstr>Verdana</vt:lpstr>
      <vt:lpstr>Raccolta</vt:lpstr>
      <vt:lpstr>LE assunzioni ED I CONCORSI: le novità del 2023</vt:lpstr>
      <vt:lpstr>Dott.  Arturo Bianco</vt:lpstr>
      <vt:lpstr>LA CONVERSIONE DEL DL 44/2023 (legge 74/2023): RISERVA PER GLI OPERATORI DEL SERVIZIO CIVILE</vt:lpstr>
      <vt:lpstr>LA CONVERSIONE DEL DL 44/2023 (legge 74/2023): la formazione e le assunzioni di disabili</vt:lpstr>
      <vt:lpstr>LA CONVERSIONE DEL DL 44/2023 (legge 74/2023): GLI IDONEI DEI CONCORSI PUBBLICI</vt:lpstr>
      <vt:lpstr>LA CONVERSIONE DEL DL 44/2023 (legge 74/2023): altre norme Sui concorsi PUBBLICI</vt:lpstr>
      <vt:lpstr>CONVERSIONE DL 44/2023 (legge 74/2023): compensi per i componenti le commissioni di concorso</vt:lpstr>
      <vt:lpstr>CONVERSIONE DL 44/2023 (legge 74/2023): personale uffici staff ORGANI POLITICI</vt:lpstr>
      <vt:lpstr>CONVERSIONE DL 44/2023 (legge 74/2023): ASSUNZIONI PER EMERGENZA MIGRATORIA</vt:lpstr>
      <vt:lpstr>CONVERSIONE DL 44/2023 (legge 74/2023): stabilizzazione del personale precario</vt:lpstr>
      <vt:lpstr>CONVERSIONE DL 44/2023 (legge 74/2023): altre disposizionI sulle assunzioni di cui all’art. 3</vt:lpstr>
      <vt:lpstr>CONVERSIONE DL 44/2023 (legge 74/2023): le assunzioni di giovani/1</vt:lpstr>
      <vt:lpstr>CONVERSIONE DL 44/2023 (legge 74/2023): le assunzioni di giovani/2</vt:lpstr>
      <vt:lpstr>CONVERSIONE DL 44/2023 (legge 74/2023): le assunzioni di giovani/3</vt:lpstr>
      <vt:lpstr>CONVERSIONE DL 44/2023 (legge 74/2023): IL TRATTENIMENTO IN SERVIZIO DEI DIRIGENTI GENERALI</vt:lpstr>
      <vt:lpstr>CONVERSIONE DL 75/2023 (LEGGE 112/2023): scorrimento graduatorie e dirigenza</vt:lpstr>
      <vt:lpstr>CONVERSIONE DL 75/2023 (LEGGE 112/2023): I LAVORATORI SOCIALMENTE UTILI</vt:lpstr>
      <vt:lpstr>CONVERSIONE DL 75/2023 (LEGGE 112/2023): la stabilizzazione dei dirigenti dei comuni</vt:lpstr>
      <vt:lpstr>CONVERSIONE DL 75/2023 (LEGGE 112/2023): lo scavalco di eccedenza</vt:lpstr>
      <vt:lpstr>DL 104/2013</vt:lpstr>
      <vt:lpstr>IL DL 105/2023</vt:lpstr>
      <vt:lpstr>LE ASSUNZIONI PER L’ATTUAZIONE DELLE POLITICHE DI COESIONE (dl 124/2013) /1</vt:lpstr>
      <vt:lpstr>LE ASSUNZIONI PER L’ATTUAZIONE DELLE POLITICHE DI COESIONE/2</vt:lpstr>
      <vt:lpstr>LE ASSUNZIONI PER L’ATTUAZIONE DELLE POLITICHE DI COESIONE/3</vt:lpstr>
      <vt:lpstr>DL 145/2023:  Anticipo miglioramenti contrattuali (articolo 3)</vt:lpstr>
      <vt:lpstr>IL DPR 82/2023 (MODIFICA AL DPR 487/1994): LE MODALITA’ DI ACCESSO</vt:lpstr>
      <vt:lpstr>IL DPR 82/2023 (MODIFICA AL DPR 487/1994): requisiti di accesso/1</vt:lpstr>
      <vt:lpstr>IL DPR 82/2023 (MODIFICA AL DPR 487/1994): requisiti di accesso/2</vt:lpstr>
      <vt:lpstr>DPR 82/2023 (MODIFICA AL DPR 487/1994): I BANDI/1</vt:lpstr>
      <vt:lpstr>DPR 82/2023 (MODIFICA AL DPR 487/1994): I BANDI/2</vt:lpstr>
      <vt:lpstr>DPR 82/2023 (MODIFICA AL DPR 487/1994): la partecipazione tramite il portale/1</vt:lpstr>
      <vt:lpstr>DPR 82/2023 (MODIFICA AL DPR 487/1994): la partecipazione tramite il portale/2</vt:lpstr>
      <vt:lpstr>DPR 82/2023 (MODIFICA AL DPR 487/1994): le categorie riservatarie</vt:lpstr>
      <vt:lpstr>DPR 82/2023 (MODIFICA AL DPR 487/1994): le riserve/1</vt:lpstr>
      <vt:lpstr>DPR 82/2023 (MODIFICA AL DPR 487/1994): le riserve/2</vt:lpstr>
      <vt:lpstr>DPR 82/2023 (MODIFICA AL DPR 487/1994): le riserve/2</vt:lpstr>
      <vt:lpstr>DPR 82/2023 (MODIFICA AL DPR 487/1994): Equilibrio di genere</vt:lpstr>
      <vt:lpstr>DPR 82/2023 (MODIFICA AL DPR 487/1994): Le prove concorsuali</vt:lpstr>
      <vt:lpstr>DPR 82/2023 (MODIFICA AL DPR 487/1994): CONCORSI PER TITOLI ED ESAMI</vt:lpstr>
      <vt:lpstr>DPR 82/2023 (MODIFICA AL DPR 487/1994): LE COMMISSIONI DI CONCORSO/1</vt:lpstr>
      <vt:lpstr>DPR 82/2023 (MODIFICA AL DPR 487/1994): le commissioni di concorso/2</vt:lpstr>
      <vt:lpstr>DPR 82/2023 (MODIFICA AL DPR 487/1994): gli adempimenti delle commiessioni</vt:lpstr>
      <vt:lpstr>DPR 82/2023 (MODIFICA AL DPR 487/1994): LA TRASPARENZA</vt:lpstr>
      <vt:lpstr>DPR 82/2023 (MODIFICA AL DPR 487/1994): gli adempimenti dei candidati</vt:lpstr>
      <vt:lpstr>DPR 82/2023 (MODIFICA AL DPR 487/1994): VERBALI E GRADUATORIE</vt:lpstr>
      <vt:lpstr>DPR 82/2023 (MODIFICA AL DPR 487/1994): presentazione dei titoli ed assunzione</vt:lpstr>
      <vt:lpstr>DPR 82/2023 (MODIFICA AL DPR 487/1994): compensi e principi per regioni ed enti locali</vt:lpstr>
      <vt:lpstr>DPR 82/2023 (MODIFICA AL DPR 487/1994): CONCORSI UNICI</vt:lpstr>
      <vt:lpstr>DPR 82/2023 (MODIFICA AL DPR 487/1994): assunzioni tramite i centri per l’impiego/1</vt:lpstr>
      <vt:lpstr>DPR 82/2023 (MODIFICA AL DPR 487/1994): assunzioni tramite i centri per l’impiego/2</vt:lpstr>
      <vt:lpstr>DPR 82/2023 (MODIFICA AL DPR 487/1994): assunzioni tramite i centri per l’impiego/3</vt:lpstr>
      <vt:lpstr>DPR 82/2023 (MODIFICA AL DPR 487/1994): ASSUNZIONI CD OBBLIGATORIE/1</vt:lpstr>
      <vt:lpstr>DPR 82/2023 (MODIFICA AL DPR 487/1994): ASSUNZIONI CD OBBLIGATORIE/2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NOVITA’ DELL’ESTATE 2023 NELLA GESTIONE DEL PERSONALE</dc:title>
  <dc:creator>Arturo Bianco</dc:creator>
  <cp:lastModifiedBy>Arturo Bianco</cp:lastModifiedBy>
  <cp:revision>3</cp:revision>
  <dcterms:created xsi:type="dcterms:W3CDTF">2023-09-10T05:18:54Z</dcterms:created>
  <dcterms:modified xsi:type="dcterms:W3CDTF">2023-11-21T21:56:33Z</dcterms:modified>
</cp:coreProperties>
</file>