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2"/>
  </p:notesMasterIdLst>
  <p:sldIdLst>
    <p:sldId id="256" r:id="rId2"/>
    <p:sldId id="257" r:id="rId3"/>
    <p:sldId id="314" r:id="rId4"/>
    <p:sldId id="315" r:id="rId5"/>
    <p:sldId id="317" r:id="rId6"/>
    <p:sldId id="318" r:id="rId7"/>
    <p:sldId id="297" r:id="rId8"/>
    <p:sldId id="298" r:id="rId9"/>
    <p:sldId id="301" r:id="rId10"/>
    <p:sldId id="302" r:id="rId11"/>
    <p:sldId id="303" r:id="rId12"/>
    <p:sldId id="304" r:id="rId13"/>
    <p:sldId id="305" r:id="rId14"/>
    <p:sldId id="306" r:id="rId15"/>
    <p:sldId id="307" r:id="rId16"/>
    <p:sldId id="308" r:id="rId17"/>
    <p:sldId id="309" r:id="rId18"/>
    <p:sldId id="310" r:id="rId19"/>
    <p:sldId id="259" r:id="rId20"/>
    <p:sldId id="276" r:id="rId21"/>
    <p:sldId id="290" r:id="rId22"/>
    <p:sldId id="291" r:id="rId23"/>
    <p:sldId id="292" r:id="rId24"/>
    <p:sldId id="293" r:id="rId25"/>
    <p:sldId id="294" r:id="rId26"/>
    <p:sldId id="277" r:id="rId27"/>
    <p:sldId id="280" r:id="rId28"/>
    <p:sldId id="282" r:id="rId29"/>
    <p:sldId id="296" r:id="rId30"/>
    <p:sldId id="281"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12"/>
    <p:restoredTop sz="93323"/>
  </p:normalViewPr>
  <p:slideViewPr>
    <p:cSldViewPr snapToGrid="0" snapToObjects="1">
      <p:cViewPr varScale="1">
        <p:scale>
          <a:sx n="106" d="100"/>
          <a:sy n="106" d="100"/>
        </p:scale>
        <p:origin x="56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E98F19-E6CA-D049-83B0-350367A5C74A}" type="datetimeFigureOut">
              <a:rPr lang="it-IT" smtClean="0"/>
              <a:t>12/12/22</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7D86E-0D23-C146-9260-4DB5629538C4}" type="slidenum">
              <a:rPr lang="it-IT" smtClean="0"/>
              <a:t>‹N›</a:t>
            </a:fld>
            <a:endParaRPr lang="it-IT"/>
          </a:p>
        </p:txBody>
      </p:sp>
    </p:spTree>
    <p:extLst>
      <p:ext uri="{BB962C8B-B14F-4D97-AF65-F5344CB8AC3E}">
        <p14:creationId xmlns:p14="http://schemas.microsoft.com/office/powerpoint/2010/main" val="850327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659ADB61-C1D7-4845-98C2-860CAEF6DE6F}" type="datetime1">
              <a:rPr lang="it-IT" smtClean="0"/>
              <a:t>12/12/22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F68EAC4-CC5D-DF48-A03D-9AA7CF45AE55}" type="datetime1">
              <a:rPr lang="it-IT"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4BE8E3F-241B-A649-AE99-83A8568563C5}" type="datetime1">
              <a:rPr lang="it-IT"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D8B8B5D-A919-824A-9095-8AD6E849EF46}" type="datetime1">
              <a:rPr lang="it-IT" smtClean="0"/>
              <a:t>12/12/22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447191" y="2824269"/>
            <a:ext cx="4645152" cy="264445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412362" y="2821491"/>
            <a:ext cx="4645152" cy="263737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EAC134C5-A529-9B43-AAA4-80CC86A3D42D}" type="datetime1">
              <a:rPr lang="it-IT" smtClean="0"/>
              <a:t>12/12/22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93C47D89-ADC7-9F46-B145-9C09F5A4F169}" type="datetime1">
              <a:rPr lang="it-IT" smtClean="0"/>
              <a:t>12/12/22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D4E0FF-82A7-174D-94E3-12DD39657E22}" type="datetime1">
              <a:rPr lang="it-IT" smtClean="0"/>
              <a:t>12/12/22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7D72394B-7E73-954B-BB0A-B67029540E2C}" type="datetime1">
              <a:rPr lang="it-IT" smtClean="0"/>
              <a:t>12/12/22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932DFE8E-795B-E141-875D-33F32E921F5F}" type="datetime1">
              <a:rPr lang="it-IT" smtClean="0"/>
              <a:t>12/12/22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BD4C4A-0263-B44E-8F8E-2DFD3E0097EA}" type="datetime1">
              <a:rPr lang="it-IT"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37DC9EC-BC80-EA4A-84A6-A08EC65CC0E0}" type="datetime1">
              <a:rPr lang="it-IT" smtClean="0"/>
              <a:t>12/12/22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2CF5F03-698C-4943-A91A-F805EA2CC659}" type="datetime1">
              <a:rPr lang="it-IT" smtClean="0"/>
              <a:t>12/12/22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1EF9DE-C46F-1E4F-B870-F7243F251968}"/>
              </a:ext>
            </a:extLst>
          </p:cNvPr>
          <p:cNvSpPr>
            <a:spLocks noGrp="1"/>
          </p:cNvSpPr>
          <p:nvPr>
            <p:ph type="ctrTitle"/>
          </p:nvPr>
        </p:nvSpPr>
        <p:spPr/>
        <p:txBody>
          <a:bodyPr>
            <a:normAutofit/>
          </a:bodyPr>
          <a:lstStyle/>
          <a:p>
            <a:r>
              <a:rPr lang="it-IT" dirty="0"/>
              <a:t>LE </a:t>
            </a:r>
            <a:r>
              <a:rPr lang="it-IT"/>
              <a:t>ASSUNZIONI nell’anno 2022</a:t>
            </a:r>
            <a:endParaRPr lang="it-IT" dirty="0"/>
          </a:p>
        </p:txBody>
      </p:sp>
      <p:sp>
        <p:nvSpPr>
          <p:cNvPr id="3" name="Sottotitolo 2">
            <a:extLst>
              <a:ext uri="{FF2B5EF4-FFF2-40B4-BE49-F238E27FC236}">
                <a16:creationId xmlns:a16="http://schemas.microsoft.com/office/drawing/2014/main" id="{00483F53-D3EF-0C4C-B0AC-C3E59BC2CE04}"/>
              </a:ext>
            </a:extLst>
          </p:cNvPr>
          <p:cNvSpPr>
            <a:spLocks noGrp="1"/>
          </p:cNvSpPr>
          <p:nvPr>
            <p:ph type="subTitle" idx="1"/>
          </p:nvPr>
        </p:nvSpPr>
        <p:spPr/>
        <p:txBody>
          <a:bodyPr/>
          <a:lstStyle/>
          <a:p>
            <a:r>
              <a:rPr lang="it-IT" dirty="0"/>
              <a:t>A cura del dott.  ARTURO BIANCO</a:t>
            </a:r>
          </a:p>
        </p:txBody>
      </p:sp>
      <p:sp>
        <p:nvSpPr>
          <p:cNvPr id="4" name="Segnaposto piè di pagina 3">
            <a:extLst>
              <a:ext uri="{FF2B5EF4-FFF2-40B4-BE49-F238E27FC236}">
                <a16:creationId xmlns:a16="http://schemas.microsoft.com/office/drawing/2014/main" id="{4050DDFA-938B-944B-B3E0-E072BB887A6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6B55ECF0-CB19-CF4A-A35C-97DA502C15D9}"/>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6303365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7D995E-6A52-A949-86A8-B7F4F04196F8}"/>
              </a:ext>
            </a:extLst>
          </p:cNvPr>
          <p:cNvSpPr>
            <a:spLocks noGrp="1"/>
          </p:cNvSpPr>
          <p:nvPr>
            <p:ph type="title"/>
          </p:nvPr>
        </p:nvSpPr>
        <p:spPr/>
        <p:txBody>
          <a:bodyPr/>
          <a:lstStyle/>
          <a:p>
            <a:r>
              <a:rPr lang="it-IT" dirty="0"/>
              <a:t>DOTT.  ARTURO BIANCO</a:t>
            </a:r>
          </a:p>
        </p:txBody>
      </p:sp>
      <p:sp>
        <p:nvSpPr>
          <p:cNvPr id="3" name="Segnaposto contenuto 2">
            <a:extLst>
              <a:ext uri="{FF2B5EF4-FFF2-40B4-BE49-F238E27FC236}">
                <a16:creationId xmlns:a16="http://schemas.microsoft.com/office/drawing/2014/main" id="{A98B763F-915B-E842-98C9-F28ADF77F0F5}"/>
              </a:ext>
            </a:extLst>
          </p:cNvPr>
          <p:cNvSpPr>
            <a:spLocks noGrp="1"/>
          </p:cNvSpPr>
          <p:nvPr>
            <p:ph idx="1"/>
          </p:nvPr>
        </p:nvSpPr>
        <p:spPr/>
        <p:txBody>
          <a:bodyPr>
            <a:normAutofit fontScale="85000" lnSpcReduction="10000"/>
          </a:bodyPr>
          <a:lstStyle/>
          <a:p>
            <a:r>
              <a:rPr lang="it-IT" dirty="0"/>
              <a:t>Esperto in gestione delle risorse umane, già consulente </a:t>
            </a:r>
            <a:r>
              <a:rPr lang="it-IT" dirty="0" err="1"/>
              <a:t>Dagla</a:t>
            </a:r>
            <a:r>
              <a:rPr lang="it-IT" dirty="0"/>
              <a:t>, Aran ed Anci, già dirigente </a:t>
            </a:r>
            <a:r>
              <a:rPr lang="it-IT" dirty="0" err="1"/>
              <a:t>Ancitel</a:t>
            </a:r>
            <a:endParaRPr lang="it-IT" dirty="0"/>
          </a:p>
          <a:p>
            <a:r>
              <a:rPr lang="it-IT" dirty="0"/>
              <a:t>Autore di:  «Piano Integrato di Attività e di Organizzazione: le criticità ed i contenuti» (Cel editore 2022); «La gestione del personale negli enti locali» (Cel editore 2021); « «Funzioni locali, il nuovo CCNL per il personale non dirigente» (Cel editore 2018); </a:t>
            </a:r>
          </a:p>
          <a:p>
            <a:r>
              <a:rPr lang="it-IT" dirty="0"/>
              <a:t>Giornalista, collabora con il Sole 24 Ore, dirige »Il Bollettino del Personale degli enti locali», «Oggi PA», «Città mia»</a:t>
            </a:r>
          </a:p>
          <a:p>
            <a:r>
              <a:rPr lang="it-IT" dirty="0"/>
              <a:t>Già Presidente Anci Sicilia e componente la Presidenza Nazionale dell’Anci</a:t>
            </a:r>
          </a:p>
          <a:p>
            <a:r>
              <a:rPr lang="it-IT" dirty="0"/>
              <a:t>E’ e/o è stato presidente e componente di numerosi organismi di valutazione (dal 1999) tra cui: comuni di Firenze, Rimini, Livorno, Vicenza, Sassari, Catanzaro, Cuneo, Viterbo, Sondrio, Nuoro; province di Cuneo, Livorno, Terni, Catanzaro, Oristano; camera di commercio di Nuoro; gestioni associate</a:t>
            </a:r>
          </a:p>
        </p:txBody>
      </p:sp>
      <p:sp>
        <p:nvSpPr>
          <p:cNvPr id="4" name="Segnaposto piè di pagina 3">
            <a:extLst>
              <a:ext uri="{FF2B5EF4-FFF2-40B4-BE49-F238E27FC236}">
                <a16:creationId xmlns:a16="http://schemas.microsoft.com/office/drawing/2014/main" id="{71121EC7-4754-6843-BF9F-87C22EFF20E5}"/>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AB65D4D-11A2-9A45-8161-8CBEE0C8C4C1}"/>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2257926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270E7-A18D-2CC0-2070-398CB1770A2E}"/>
              </a:ext>
            </a:extLst>
          </p:cNvPr>
          <p:cNvSpPr>
            <a:spLocks noGrp="1"/>
          </p:cNvSpPr>
          <p:nvPr>
            <p:ph type="title"/>
          </p:nvPr>
        </p:nvSpPr>
        <p:spPr/>
        <p:txBody>
          <a:bodyPr/>
          <a:lstStyle/>
          <a:p>
            <a:r>
              <a:rPr lang="it-IT" dirty="0"/>
              <a:t>LE CAPACITA’ ASSUNZIONALI</a:t>
            </a:r>
          </a:p>
        </p:txBody>
      </p:sp>
      <p:sp>
        <p:nvSpPr>
          <p:cNvPr id="3" name="Segnaposto contenuto 2">
            <a:extLst>
              <a:ext uri="{FF2B5EF4-FFF2-40B4-BE49-F238E27FC236}">
                <a16:creationId xmlns:a16="http://schemas.microsoft.com/office/drawing/2014/main" id="{B667ABAC-1D37-AD44-34EC-9F4E4A3AFAE8}"/>
              </a:ext>
            </a:extLst>
          </p:cNvPr>
          <p:cNvSpPr>
            <a:spLocks noGrp="1"/>
          </p:cNvSpPr>
          <p:nvPr>
            <p:ph idx="1"/>
          </p:nvPr>
        </p:nvSpPr>
        <p:spPr/>
        <p:txBody>
          <a:bodyPr>
            <a:normAutofit fontScale="85000" lnSpcReduction="20000"/>
          </a:bodyPr>
          <a:lstStyle/>
          <a:p>
            <a:r>
              <a:rPr lang="it-IT" dirty="0"/>
              <a:t>Allo stato attuale applicazione delle previsioni dettate dall’articolo 33 del </a:t>
            </a:r>
            <a:r>
              <a:rPr lang="it-IT" dirty="0" err="1"/>
              <a:t>d.l.</a:t>
            </a:r>
            <a:r>
              <a:rPr lang="it-IT" dirty="0"/>
              <a:t> n. 34/2029</a:t>
            </a:r>
          </a:p>
          <a:p>
            <a:r>
              <a:rPr lang="it-IT" dirty="0"/>
              <a:t>Capacità </a:t>
            </a:r>
            <a:r>
              <a:rPr lang="it-IT" dirty="0" err="1"/>
              <a:t>assunzionali</a:t>
            </a:r>
            <a:r>
              <a:rPr lang="it-IT" dirty="0"/>
              <a:t> basate sulla sostenibilità finanziaria; per le unioni e gli altri enti locali applicazione del turnover</a:t>
            </a:r>
          </a:p>
          <a:p>
            <a:r>
              <a:rPr lang="it-IT" dirty="0"/>
              <a:t>Il superamento della neutralità della mobilità volontaria</a:t>
            </a:r>
          </a:p>
          <a:p>
            <a:r>
              <a:rPr lang="it-IT" dirty="0"/>
              <a:t>L’esclusione delle assunzioni </a:t>
            </a:r>
            <a:r>
              <a:rPr lang="it-IT" dirty="0" err="1"/>
              <a:t>eterofinanziate</a:t>
            </a:r>
            <a:r>
              <a:rPr lang="it-IT" dirty="0"/>
              <a:t> effettuate da metà ottobre 2020</a:t>
            </a:r>
          </a:p>
          <a:p>
            <a:r>
              <a:rPr lang="it-IT" dirty="0"/>
              <a:t>Il conto consuntivo da prendere come punto di riferimento</a:t>
            </a:r>
          </a:p>
          <a:p>
            <a:r>
              <a:rPr lang="it-IT" dirty="0"/>
              <a:t>L’approvazione di un altro conto consuntivo e le cessazioni nel corso dell’anno</a:t>
            </a:r>
          </a:p>
          <a:p>
            <a:r>
              <a:rPr lang="it-IT" dirty="0"/>
              <a:t>Le eventuali modifiche nel corso dell’anno</a:t>
            </a:r>
          </a:p>
          <a:p>
            <a:r>
              <a:rPr lang="it-IT" dirty="0"/>
              <a:t>Gli effetti degli eventuali errori</a:t>
            </a:r>
          </a:p>
        </p:txBody>
      </p:sp>
      <p:sp>
        <p:nvSpPr>
          <p:cNvPr id="4" name="Segnaposto piè di pagina 3">
            <a:extLst>
              <a:ext uri="{FF2B5EF4-FFF2-40B4-BE49-F238E27FC236}">
                <a16:creationId xmlns:a16="http://schemas.microsoft.com/office/drawing/2014/main" id="{4B04CAFB-2B7D-F460-3A07-7A1A832908D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3CAA87F-A053-CF59-07E4-1396E7E2CBDC}"/>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2136003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C1AA5C-FA2C-459C-7C44-366899EE4322}"/>
              </a:ext>
            </a:extLst>
          </p:cNvPr>
          <p:cNvSpPr>
            <a:spLocks noGrp="1"/>
          </p:cNvSpPr>
          <p:nvPr>
            <p:ph type="title"/>
          </p:nvPr>
        </p:nvSpPr>
        <p:spPr/>
        <p:txBody>
          <a:bodyPr/>
          <a:lstStyle/>
          <a:p>
            <a:r>
              <a:rPr lang="it-IT" dirty="0"/>
              <a:t>LE CAPACITA’ ASSUNZIONALI/COMUNI</a:t>
            </a:r>
          </a:p>
        </p:txBody>
      </p:sp>
      <p:sp>
        <p:nvSpPr>
          <p:cNvPr id="3" name="Segnaposto contenuto 2">
            <a:extLst>
              <a:ext uri="{FF2B5EF4-FFF2-40B4-BE49-F238E27FC236}">
                <a16:creationId xmlns:a16="http://schemas.microsoft.com/office/drawing/2014/main" id="{CC976427-C8C2-8034-3212-233FBA296C18}"/>
              </a:ext>
            </a:extLst>
          </p:cNvPr>
          <p:cNvSpPr>
            <a:spLocks noGrp="1"/>
          </p:cNvSpPr>
          <p:nvPr>
            <p:ph idx="1"/>
          </p:nvPr>
        </p:nvSpPr>
        <p:spPr/>
        <p:txBody>
          <a:bodyPr>
            <a:normAutofit lnSpcReduction="10000"/>
          </a:bodyPr>
          <a:lstStyle/>
          <a:p>
            <a:r>
              <a:rPr lang="it-IT" dirty="0"/>
              <a:t>Suddivisione degli enti in fasce sulla base della popolazione residente</a:t>
            </a:r>
          </a:p>
          <a:p>
            <a:r>
              <a:rPr lang="it-IT" dirty="0"/>
              <a:t>Calcolo della spesa del personale, delle entrate correnti e del FCDE</a:t>
            </a:r>
          </a:p>
          <a:p>
            <a:r>
              <a:rPr lang="it-IT" dirty="0"/>
              <a:t>Enti virtuosi: incremento entro il tetto della quota della spesa del personale 2018 prevista</a:t>
            </a:r>
          </a:p>
          <a:p>
            <a:r>
              <a:rPr lang="it-IT" dirty="0"/>
              <a:t>Enti intermedi: vincolo a non peggiorare il rapporto spesa del personale – entrate correnti al netto del FCDE dell’anno precedente</a:t>
            </a:r>
          </a:p>
          <a:p>
            <a:r>
              <a:rPr lang="it-IT" dirty="0"/>
              <a:t>Enti non virtuosi: impegno a rientrare nella soglia prevista per gli enti intermedi entro il 2025. Sanzione: a partire dal 2025 riduzione delle capacità </a:t>
            </a:r>
            <a:r>
              <a:rPr lang="it-IT" dirty="0" err="1"/>
              <a:t>assunzionali</a:t>
            </a:r>
            <a:r>
              <a:rPr lang="it-IT" dirty="0"/>
              <a:t> al 30% del turnover </a:t>
            </a:r>
          </a:p>
          <a:p>
            <a:endParaRPr lang="it-IT" dirty="0"/>
          </a:p>
        </p:txBody>
      </p:sp>
      <p:sp>
        <p:nvSpPr>
          <p:cNvPr id="4" name="Segnaposto piè di pagina 3">
            <a:extLst>
              <a:ext uri="{FF2B5EF4-FFF2-40B4-BE49-F238E27FC236}">
                <a16:creationId xmlns:a16="http://schemas.microsoft.com/office/drawing/2014/main" id="{3C4AD50B-9FD3-BAA3-0DA9-444408BCA06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3ED4DBA-C8F2-871D-5F9F-780012C30660}"/>
              </a:ext>
            </a:extLst>
          </p:cNvPr>
          <p:cNvSpPr>
            <a:spLocks noGrp="1"/>
          </p:cNvSpPr>
          <p:nvPr>
            <p:ph type="sldNum" sz="quarter" idx="12"/>
          </p:nvPr>
        </p:nvSpPr>
        <p:spPr/>
        <p:txBody>
          <a:bodyPr/>
          <a:lstStyle/>
          <a:p>
            <a:fld id="{6D22F896-40B5-4ADD-8801-0D06FADFA095}" type="slidenum">
              <a:rPr lang="en-US" smtClean="0"/>
              <a:t>4</a:t>
            </a:fld>
            <a:endParaRPr lang="en-US" dirty="0"/>
          </a:p>
        </p:txBody>
      </p:sp>
    </p:spTree>
    <p:extLst>
      <p:ext uri="{BB962C8B-B14F-4D97-AF65-F5344CB8AC3E}">
        <p14:creationId xmlns:p14="http://schemas.microsoft.com/office/powerpoint/2010/main" val="2961612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9DA23D-23C6-EEA1-1FE8-529C6CA20B2A}"/>
              </a:ext>
            </a:extLst>
          </p:cNvPr>
          <p:cNvSpPr>
            <a:spLocks noGrp="1"/>
          </p:cNvSpPr>
          <p:nvPr>
            <p:ph type="title"/>
          </p:nvPr>
        </p:nvSpPr>
        <p:spPr/>
        <p:txBody>
          <a:bodyPr/>
          <a:lstStyle/>
          <a:p>
            <a:r>
              <a:rPr lang="it-IT" dirty="0"/>
              <a:t>LE </a:t>
            </a:r>
            <a:r>
              <a:rPr lang="it-IT" dirty="0" err="1"/>
              <a:t>Capacita’</a:t>
            </a:r>
            <a:r>
              <a:rPr lang="it-IT" dirty="0"/>
              <a:t> ASSUNZIONALI: PROVINCE E CITTA’ METROPOLITANE </a:t>
            </a:r>
          </a:p>
        </p:txBody>
      </p:sp>
      <p:sp>
        <p:nvSpPr>
          <p:cNvPr id="3" name="Segnaposto contenuto 2">
            <a:extLst>
              <a:ext uri="{FF2B5EF4-FFF2-40B4-BE49-F238E27FC236}">
                <a16:creationId xmlns:a16="http://schemas.microsoft.com/office/drawing/2014/main" id="{F0DC2027-1FE5-D429-A094-78CC86EF18DA}"/>
              </a:ext>
            </a:extLst>
          </p:cNvPr>
          <p:cNvSpPr>
            <a:spLocks noGrp="1"/>
          </p:cNvSpPr>
          <p:nvPr>
            <p:ph idx="1"/>
          </p:nvPr>
        </p:nvSpPr>
        <p:spPr/>
        <p:txBody>
          <a:bodyPr>
            <a:normAutofit fontScale="85000" lnSpcReduction="20000"/>
          </a:bodyPr>
          <a:lstStyle/>
          <a:p>
            <a:r>
              <a:rPr lang="it-IT" dirty="0"/>
              <a:t>Regole in vigore dallo 1 gennaio 2022</a:t>
            </a:r>
          </a:p>
          <a:p>
            <a:r>
              <a:rPr lang="it-IT" dirty="0"/>
              <a:t>Applicazione del principio della sostenibilità finanziaria: fissazione di 5 fasce di popolazione per le province e 3 per le città metropolitane; individuazione della soglia di virtuosità (dal 20,8% al 13,9% per le province e dal 25,3% al 16,2% per le città metropolitane) con incremento massimo per gli enti virtuosi della spesa del personale del 2019 del 22% nel 2022, del 24% nel 2023 e del 25% nel 2024 e vincolo del rientro nella soglia di virtuosità dal 2025</a:t>
            </a:r>
          </a:p>
          <a:p>
            <a:r>
              <a:rPr lang="it-IT" dirty="0">
                <a:effectLst/>
              </a:rPr>
              <a:t>Non applicazione in Sicilia perché la regione «ha definito i limiti della spesa di personale in misura non corrispondente e disomogenea rispetto a quelli previsti dalle normativa statale»: per cui si continua ad applicare il turnover</a:t>
            </a:r>
          </a:p>
          <a:p>
            <a:r>
              <a:rPr lang="it-IT" dirty="0"/>
              <a:t>Enti virtuosi</a:t>
            </a:r>
          </a:p>
          <a:p>
            <a:r>
              <a:rPr lang="it-IT" dirty="0"/>
              <a:t>Enti non virtuosi</a:t>
            </a:r>
          </a:p>
        </p:txBody>
      </p:sp>
      <p:sp>
        <p:nvSpPr>
          <p:cNvPr id="4" name="Segnaposto piè di pagina 3">
            <a:extLst>
              <a:ext uri="{FF2B5EF4-FFF2-40B4-BE49-F238E27FC236}">
                <a16:creationId xmlns:a16="http://schemas.microsoft.com/office/drawing/2014/main" id="{1A587D32-47FF-CDE0-81FE-CA4068C0E51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C23E91F4-3E06-2F27-6FEA-42825819DFDA}"/>
              </a:ext>
            </a:extLst>
          </p:cNvPr>
          <p:cNvSpPr>
            <a:spLocks noGrp="1"/>
          </p:cNvSpPr>
          <p:nvPr>
            <p:ph type="sldNum" sz="quarter" idx="12"/>
          </p:nvPr>
        </p:nvSpPr>
        <p:spPr/>
        <p:txBody>
          <a:bodyPr/>
          <a:lstStyle/>
          <a:p>
            <a:fld id="{6D22F896-40B5-4ADD-8801-0D06FADFA095}" type="slidenum">
              <a:rPr lang="en-US" smtClean="0"/>
              <a:t>5</a:t>
            </a:fld>
            <a:endParaRPr lang="en-US" dirty="0"/>
          </a:p>
        </p:txBody>
      </p:sp>
    </p:spTree>
    <p:extLst>
      <p:ext uri="{BB962C8B-B14F-4D97-AF65-F5344CB8AC3E}">
        <p14:creationId xmlns:p14="http://schemas.microsoft.com/office/powerpoint/2010/main" val="1844308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7850AAB-4805-655E-4875-24779331291F}"/>
              </a:ext>
            </a:extLst>
          </p:cNvPr>
          <p:cNvSpPr>
            <a:spLocks noGrp="1"/>
          </p:cNvSpPr>
          <p:nvPr>
            <p:ph type="title"/>
          </p:nvPr>
        </p:nvSpPr>
        <p:spPr/>
        <p:txBody>
          <a:bodyPr/>
          <a:lstStyle/>
          <a:p>
            <a:r>
              <a:rPr lang="it-IT" dirty="0"/>
              <a:t>LE CAPACITA’ ASSUNZIONALI: REGIONI A STATUTO ORDINARIO</a:t>
            </a:r>
          </a:p>
        </p:txBody>
      </p:sp>
      <p:sp>
        <p:nvSpPr>
          <p:cNvPr id="3" name="Segnaposto contenuto 2">
            <a:extLst>
              <a:ext uri="{FF2B5EF4-FFF2-40B4-BE49-F238E27FC236}">
                <a16:creationId xmlns:a16="http://schemas.microsoft.com/office/drawing/2014/main" id="{30D4F10F-485F-DEC3-1EC1-99E4930B89FF}"/>
              </a:ext>
            </a:extLst>
          </p:cNvPr>
          <p:cNvSpPr>
            <a:spLocks noGrp="1"/>
          </p:cNvSpPr>
          <p:nvPr>
            <p:ph idx="1"/>
          </p:nvPr>
        </p:nvSpPr>
        <p:spPr/>
        <p:txBody>
          <a:bodyPr>
            <a:normAutofit/>
          </a:bodyPr>
          <a:lstStyle/>
          <a:p>
            <a:r>
              <a:rPr lang="it-IT" sz="2400" dirty="0"/>
              <a:t>Suddivisione degli enti in fasce sulla base della popolazione residente</a:t>
            </a:r>
          </a:p>
          <a:p>
            <a:r>
              <a:rPr lang="it-IT" sz="2400" dirty="0"/>
              <a:t>Regole per il calcolo della spesa del personale, delle entrate correnti e del FCDE</a:t>
            </a:r>
          </a:p>
          <a:p>
            <a:r>
              <a:rPr lang="it-IT" sz="2400" dirty="0"/>
              <a:t>Enti virtuosi, con possibilità di aumento della spesa del personale</a:t>
            </a:r>
          </a:p>
          <a:p>
            <a:r>
              <a:rPr lang="it-IT" sz="2400" dirty="0"/>
              <a:t>Enti non virtuosi, con il vincolo del miglioramento del rapporto in modo da rientrare nel tetto del rapporto previsto per quelli virtuosi</a:t>
            </a:r>
          </a:p>
        </p:txBody>
      </p:sp>
      <p:sp>
        <p:nvSpPr>
          <p:cNvPr id="4" name="Segnaposto piè di pagina 3">
            <a:extLst>
              <a:ext uri="{FF2B5EF4-FFF2-40B4-BE49-F238E27FC236}">
                <a16:creationId xmlns:a16="http://schemas.microsoft.com/office/drawing/2014/main" id="{1359D999-44FB-F684-5893-524C69510AF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5240F36-9DDF-849A-2677-37E2808B6D85}"/>
              </a:ext>
            </a:extLst>
          </p:cNvPr>
          <p:cNvSpPr>
            <a:spLocks noGrp="1"/>
          </p:cNvSpPr>
          <p:nvPr>
            <p:ph type="sldNum" sz="quarter" idx="12"/>
          </p:nvPr>
        </p:nvSpPr>
        <p:spPr/>
        <p:txBody>
          <a:bodyPr/>
          <a:lstStyle/>
          <a:p>
            <a:fld id="{6D22F896-40B5-4ADD-8801-0D06FADFA095}" type="slidenum">
              <a:rPr lang="en-US" smtClean="0"/>
              <a:t>6</a:t>
            </a:fld>
            <a:endParaRPr lang="en-US" dirty="0"/>
          </a:p>
        </p:txBody>
      </p:sp>
    </p:spTree>
    <p:extLst>
      <p:ext uri="{BB962C8B-B14F-4D97-AF65-F5344CB8AC3E}">
        <p14:creationId xmlns:p14="http://schemas.microsoft.com/office/powerpoint/2010/main" val="1827361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17F19F-BFFD-CB41-9C28-F2316BBCB668}"/>
              </a:ext>
            </a:extLst>
          </p:cNvPr>
          <p:cNvSpPr>
            <a:spLocks noGrp="1"/>
          </p:cNvSpPr>
          <p:nvPr>
            <p:ph type="title"/>
          </p:nvPr>
        </p:nvSpPr>
        <p:spPr/>
        <p:txBody>
          <a:bodyPr/>
          <a:lstStyle/>
          <a:p>
            <a:r>
              <a:rPr lang="it-IT" dirty="0"/>
              <a:t>IL PROGRAMMA DEL FABBISOGNO DEL PERSONALE/1</a:t>
            </a:r>
          </a:p>
        </p:txBody>
      </p:sp>
      <p:sp>
        <p:nvSpPr>
          <p:cNvPr id="3" name="Segnaposto contenuto 2">
            <a:extLst>
              <a:ext uri="{FF2B5EF4-FFF2-40B4-BE49-F238E27FC236}">
                <a16:creationId xmlns:a16="http://schemas.microsoft.com/office/drawing/2014/main" id="{ED53A157-CFC3-344C-A5EB-FB4B88D021B7}"/>
              </a:ext>
            </a:extLst>
          </p:cNvPr>
          <p:cNvSpPr>
            <a:spLocks noGrp="1"/>
          </p:cNvSpPr>
          <p:nvPr>
            <p:ph idx="1"/>
          </p:nvPr>
        </p:nvSpPr>
        <p:spPr/>
        <p:txBody>
          <a:bodyPr>
            <a:normAutofit fontScale="85000" lnSpcReduction="10000"/>
          </a:bodyPr>
          <a:lstStyle/>
          <a:p>
            <a:r>
              <a:rPr lang="it-IT" dirty="0"/>
              <a:t>Tutte le assunzioni vanno previste nel piano del fabbisogno del personale</a:t>
            </a:r>
          </a:p>
          <a:p>
            <a:r>
              <a:rPr lang="it-IT" dirty="0"/>
              <a:t>La inclusione delle assunzioni flessibili</a:t>
            </a:r>
          </a:p>
          <a:p>
            <a:r>
              <a:rPr lang="it-IT" dirty="0"/>
              <a:t>Sottosezione del PIAO: (sezione organizzazione e capitale umano)</a:t>
            </a:r>
          </a:p>
          <a:p>
            <a:r>
              <a:rPr lang="it-IT" dirty="0"/>
              <a:t>Scadenza per l’adozione del PIAO 2022: 120 giorni dall’approvazione del bilancio preventivo, in via ordinaria 30 giorni dalla approvazione del bilancio preventivo</a:t>
            </a:r>
          </a:p>
          <a:p>
            <a:r>
              <a:rPr lang="it-IT" dirty="0"/>
              <a:t>Sovrapposizione: allegato al DUP e sottosezione del PIAO</a:t>
            </a:r>
          </a:p>
          <a:p>
            <a:r>
              <a:rPr lang="it-IT" dirty="0"/>
              <a:t>Permane il vincolo del parere dei revisori dei conti</a:t>
            </a:r>
          </a:p>
          <a:p>
            <a:r>
              <a:rPr lang="it-IT" dirty="0"/>
              <a:t>Sanzioni per la mancata adozione del PIAO: divieto di assunzioni (compreso PNRR), di conferimento di incarichi (compreso PNRR) e maturazione di responsabilità dirigenziale</a:t>
            </a:r>
          </a:p>
        </p:txBody>
      </p:sp>
      <p:sp>
        <p:nvSpPr>
          <p:cNvPr id="4" name="Segnaposto piè di pagina 3">
            <a:extLst>
              <a:ext uri="{FF2B5EF4-FFF2-40B4-BE49-F238E27FC236}">
                <a16:creationId xmlns:a16="http://schemas.microsoft.com/office/drawing/2014/main" id="{689B1289-6CDC-3648-B4D8-06FD67E7B10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456FCAF-0E49-AE43-A690-31858B5F27FB}"/>
              </a:ext>
            </a:extLst>
          </p:cNvPr>
          <p:cNvSpPr>
            <a:spLocks noGrp="1"/>
          </p:cNvSpPr>
          <p:nvPr>
            <p:ph type="sldNum" sz="quarter" idx="12"/>
          </p:nvPr>
        </p:nvSpPr>
        <p:spPr/>
        <p:txBody>
          <a:bodyPr/>
          <a:lstStyle/>
          <a:p>
            <a:fld id="{6D22F896-40B5-4ADD-8801-0D06FADFA095}" type="slidenum">
              <a:rPr lang="en-US" smtClean="0"/>
              <a:t>7</a:t>
            </a:fld>
            <a:endParaRPr lang="en-US" dirty="0"/>
          </a:p>
        </p:txBody>
      </p:sp>
    </p:spTree>
    <p:extLst>
      <p:ext uri="{BB962C8B-B14F-4D97-AF65-F5344CB8AC3E}">
        <p14:creationId xmlns:p14="http://schemas.microsoft.com/office/powerpoint/2010/main" val="168574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B423E8-C9DC-E640-ACB6-CB0F922FA143}"/>
              </a:ext>
            </a:extLst>
          </p:cNvPr>
          <p:cNvSpPr>
            <a:spLocks noGrp="1"/>
          </p:cNvSpPr>
          <p:nvPr>
            <p:ph type="title"/>
          </p:nvPr>
        </p:nvSpPr>
        <p:spPr/>
        <p:txBody>
          <a:bodyPr/>
          <a:lstStyle/>
          <a:p>
            <a:r>
              <a:rPr lang="it-IT" dirty="0"/>
              <a:t>Il programma del fabbisogno del personale/2</a:t>
            </a:r>
          </a:p>
        </p:txBody>
      </p:sp>
      <p:sp>
        <p:nvSpPr>
          <p:cNvPr id="3" name="Segnaposto contenuto 2">
            <a:extLst>
              <a:ext uri="{FF2B5EF4-FFF2-40B4-BE49-F238E27FC236}">
                <a16:creationId xmlns:a16="http://schemas.microsoft.com/office/drawing/2014/main" id="{4817B34A-4415-2347-9F1B-C401E5A1B645}"/>
              </a:ext>
            </a:extLst>
          </p:cNvPr>
          <p:cNvSpPr>
            <a:spLocks noGrp="1"/>
          </p:cNvSpPr>
          <p:nvPr>
            <p:ph idx="1"/>
          </p:nvPr>
        </p:nvSpPr>
        <p:spPr/>
        <p:txBody>
          <a:bodyPr>
            <a:normAutofit fontScale="92500" lnSpcReduction="10000"/>
          </a:bodyPr>
          <a:lstStyle/>
          <a:p>
            <a:r>
              <a:rPr lang="it-IT" dirty="0"/>
              <a:t>La indicazione delle capacità </a:t>
            </a:r>
            <a:r>
              <a:rPr lang="it-IT" dirty="0" err="1"/>
              <a:t>assunzionali</a:t>
            </a:r>
            <a:r>
              <a:rPr lang="it-IT" dirty="0"/>
              <a:t> che si intendono utilizzare</a:t>
            </a:r>
          </a:p>
          <a:p>
            <a:r>
              <a:rPr lang="it-IT" dirty="0"/>
              <a:t>La indicazione dei dipendenti in servizio al 31.12 dell’anno precedente e delle cessazioni previste nel triennio</a:t>
            </a:r>
          </a:p>
          <a:p>
            <a:r>
              <a:rPr lang="it-IT" dirty="0"/>
              <a:t>La conferma e/o modifica della dotazione organica, fermo restando che gli oneri per la sua integrale copertura devono restare entro il tetto della spesa del personale ex legge 296/2006</a:t>
            </a:r>
          </a:p>
          <a:p>
            <a:r>
              <a:rPr lang="it-IT" dirty="0"/>
              <a:t>La indicazione dei posti e dei profili che si vogliono coprire</a:t>
            </a:r>
          </a:p>
          <a:p>
            <a:r>
              <a:rPr lang="it-IT" dirty="0"/>
              <a:t>La indicazione delle modalità di copertura dei posti</a:t>
            </a:r>
          </a:p>
          <a:p>
            <a:r>
              <a:rPr lang="it-IT" dirty="0"/>
              <a:t>L’attestazione della assenza di personale in sovrannumero e/o in eccedenza</a:t>
            </a:r>
          </a:p>
        </p:txBody>
      </p:sp>
      <p:sp>
        <p:nvSpPr>
          <p:cNvPr id="4" name="Segnaposto piè di pagina 3">
            <a:extLst>
              <a:ext uri="{FF2B5EF4-FFF2-40B4-BE49-F238E27FC236}">
                <a16:creationId xmlns:a16="http://schemas.microsoft.com/office/drawing/2014/main" id="{6DD3EA17-05E4-DF44-9A09-2417D58A5404}"/>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DC0F95D-DFAB-204F-B2C1-F4CFD05BB2B2}"/>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4819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6C9A5A-00C3-2149-B05B-7FE13DF30A1C}"/>
              </a:ext>
            </a:extLst>
          </p:cNvPr>
          <p:cNvSpPr>
            <a:spLocks noGrp="1"/>
          </p:cNvSpPr>
          <p:nvPr>
            <p:ph type="title"/>
          </p:nvPr>
        </p:nvSpPr>
        <p:spPr/>
        <p:txBody>
          <a:bodyPr/>
          <a:lstStyle/>
          <a:p>
            <a:r>
              <a:rPr lang="it-IT" dirty="0"/>
              <a:t>LE TIPOLOGIE DI ASSUNZIONE</a:t>
            </a:r>
          </a:p>
        </p:txBody>
      </p:sp>
      <p:sp>
        <p:nvSpPr>
          <p:cNvPr id="3" name="Segnaposto contenuto 2">
            <a:extLst>
              <a:ext uri="{FF2B5EF4-FFF2-40B4-BE49-F238E27FC236}">
                <a16:creationId xmlns:a16="http://schemas.microsoft.com/office/drawing/2014/main" id="{FFEEED38-370E-A249-B719-FC311EB37983}"/>
              </a:ext>
            </a:extLst>
          </p:cNvPr>
          <p:cNvSpPr>
            <a:spLocks noGrp="1"/>
          </p:cNvSpPr>
          <p:nvPr>
            <p:ph idx="1"/>
          </p:nvPr>
        </p:nvSpPr>
        <p:spPr/>
        <p:txBody>
          <a:bodyPr>
            <a:normAutofit fontScale="85000" lnSpcReduction="20000"/>
          </a:bodyPr>
          <a:lstStyle/>
          <a:p>
            <a:r>
              <a:rPr lang="it-IT" dirty="0"/>
              <a:t>Comunicazione ex articolo 34 bis d.lgs. n. 165/2001</a:t>
            </a:r>
          </a:p>
          <a:p>
            <a:r>
              <a:rPr lang="it-IT" dirty="0"/>
              <a:t>Concorsi, anche in forma associata</a:t>
            </a:r>
          </a:p>
          <a:p>
            <a:r>
              <a:rPr lang="it-IT" dirty="0"/>
              <a:t>Formazione di albi di idonei da cui attingere</a:t>
            </a:r>
          </a:p>
          <a:p>
            <a:r>
              <a:rPr lang="it-IT" dirty="0"/>
              <a:t>Scorrimento di graduatorie dello stesso o di altro ente</a:t>
            </a:r>
          </a:p>
          <a:p>
            <a:r>
              <a:rPr lang="it-IT" dirty="0"/>
              <a:t>Stabilizzazioni</a:t>
            </a:r>
          </a:p>
          <a:p>
            <a:r>
              <a:rPr lang="it-IT" dirty="0"/>
              <a:t>Progressioni verticali, anche speciali</a:t>
            </a:r>
          </a:p>
          <a:p>
            <a:r>
              <a:rPr lang="it-IT" dirty="0"/>
              <a:t>Concorsi con riserva</a:t>
            </a:r>
          </a:p>
          <a:p>
            <a:r>
              <a:rPr lang="it-IT" dirty="0"/>
              <a:t>Avviamento per le categorie A e B1</a:t>
            </a:r>
          </a:p>
          <a:p>
            <a:r>
              <a:rPr lang="it-IT" dirty="0"/>
              <a:t>Mobilità volontaria</a:t>
            </a:r>
          </a:p>
        </p:txBody>
      </p:sp>
      <p:sp>
        <p:nvSpPr>
          <p:cNvPr id="4" name="Segnaposto piè di pagina 3">
            <a:extLst>
              <a:ext uri="{FF2B5EF4-FFF2-40B4-BE49-F238E27FC236}">
                <a16:creationId xmlns:a16="http://schemas.microsoft.com/office/drawing/2014/main" id="{543E0A0F-8F4E-F746-BB7D-75F6312DEC6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92FA52FD-BCD8-7341-9634-2271F000C72D}"/>
              </a:ext>
            </a:extLst>
          </p:cNvPr>
          <p:cNvSpPr>
            <a:spLocks noGrp="1"/>
          </p:cNvSpPr>
          <p:nvPr>
            <p:ph type="sldNum" sz="quarter" idx="12"/>
          </p:nvPr>
        </p:nvSpPr>
        <p:spPr/>
        <p:txBody>
          <a:bodyPr/>
          <a:lstStyle/>
          <a:p>
            <a:fld id="{6D22F896-40B5-4ADD-8801-0D06FADFA095}" type="slidenum">
              <a:rPr lang="en-US" smtClean="0"/>
              <a:t>9</a:t>
            </a:fld>
            <a:endParaRPr lang="en-US" dirty="0"/>
          </a:p>
        </p:txBody>
      </p:sp>
    </p:spTree>
    <p:extLst>
      <p:ext uri="{BB962C8B-B14F-4D97-AF65-F5344CB8AC3E}">
        <p14:creationId xmlns:p14="http://schemas.microsoft.com/office/powerpoint/2010/main" val="2455127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2A4964-D465-C44F-93D2-1CC18A05A9A2}"/>
              </a:ext>
            </a:extLst>
          </p:cNvPr>
          <p:cNvSpPr>
            <a:spLocks noGrp="1"/>
          </p:cNvSpPr>
          <p:nvPr>
            <p:ph type="title"/>
          </p:nvPr>
        </p:nvSpPr>
        <p:spPr/>
        <p:txBody>
          <a:bodyPr/>
          <a:lstStyle/>
          <a:p>
            <a:r>
              <a:rPr lang="it-IT" dirty="0"/>
              <a:t>I VINCOLI ALLE ASSUNZIONI</a:t>
            </a:r>
          </a:p>
        </p:txBody>
      </p:sp>
      <p:sp>
        <p:nvSpPr>
          <p:cNvPr id="3" name="Segnaposto contenuto 2">
            <a:extLst>
              <a:ext uri="{FF2B5EF4-FFF2-40B4-BE49-F238E27FC236}">
                <a16:creationId xmlns:a16="http://schemas.microsoft.com/office/drawing/2014/main" id="{1D05722A-EFA6-F749-8515-0ECF3DBFDCCD}"/>
              </a:ext>
            </a:extLst>
          </p:cNvPr>
          <p:cNvSpPr>
            <a:spLocks noGrp="1"/>
          </p:cNvSpPr>
          <p:nvPr>
            <p:ph idx="1"/>
          </p:nvPr>
        </p:nvSpPr>
        <p:spPr/>
        <p:txBody>
          <a:bodyPr>
            <a:noAutofit/>
          </a:bodyPr>
          <a:lstStyle/>
          <a:p>
            <a:pPr lvl="0"/>
            <a:r>
              <a:rPr lang="it-IT" sz="1200" dirty="0"/>
              <a:t>Rispetto nell’anno precedente del tetto di spesa del personale;</a:t>
            </a:r>
          </a:p>
          <a:p>
            <a:pPr lvl="0"/>
            <a:r>
              <a:rPr lang="it-IT" sz="1200" dirty="0"/>
              <a:t>Attestazione che non vi sono dipendenti in eccedenza e/o in sovrannumero;</a:t>
            </a:r>
          </a:p>
          <a:p>
            <a:pPr lvl="0"/>
            <a:r>
              <a:rPr lang="it-IT" sz="1200" dirty="0"/>
              <a:t>Adozione del piano delle azioni positive o delle pari opportunità</a:t>
            </a:r>
          </a:p>
          <a:p>
            <a:pPr lvl="0"/>
            <a:r>
              <a:rPr lang="it-IT" sz="1200" dirty="0"/>
              <a:t>Attivazione della piattaforma telematica per la certificazione dei crediti;</a:t>
            </a:r>
          </a:p>
          <a:p>
            <a:pPr lvl="0"/>
            <a:r>
              <a:rPr lang="it-IT" sz="1200" dirty="0"/>
              <a:t>Rispetto dei termini per l’adozione dei documenti contabili e per la trasmissione alla banca dati delle amministrazioni pubbliche delle relative informazioni (pareri Corte Conti Campania 28/2020 e Puglia 37/2020 e parere sezione autonomie 10/2020 sul cd scavalco condiviso) (deroghe per specifiche figure e per l’attuazione del PNRR)</a:t>
            </a:r>
          </a:p>
          <a:p>
            <a:pPr lvl="0"/>
            <a:r>
              <a:rPr lang="it-IT" sz="1200" dirty="0"/>
              <a:t>A parere della Sezione di controllo della Corte dei Conti della Sardegna approvazione del piano delle performance (oggi del PIAO)</a:t>
            </a:r>
          </a:p>
          <a:p>
            <a:pPr lvl="0"/>
            <a:r>
              <a:rPr lang="it-IT" sz="1200" dirty="0"/>
              <a:t>Adozione della programmazione del fabbisogno ed invio alla FFPP tramite </a:t>
            </a:r>
            <a:r>
              <a:rPr lang="it-IT" sz="1200" dirty="0" err="1"/>
              <a:t>Sico</a:t>
            </a:r>
            <a:endParaRPr lang="it-IT" sz="1200" dirty="0"/>
          </a:p>
          <a:p>
            <a:pPr lvl="0"/>
            <a:r>
              <a:rPr lang="it-IT" sz="1200" dirty="0"/>
              <a:t>Richiesta di disponibilità alla trasformazione dei part time prima di nuove assunzioni nella stessa categoria e profilo a tempo pieno</a:t>
            </a:r>
          </a:p>
          <a:p>
            <a:r>
              <a:rPr lang="it-IT" sz="1200" dirty="0"/>
              <a:t>Comunicazione ex articolo 34 bis d.lgs. n. 165/2001 con esiti negativi o mancata risposta della FFPP entro 20 giorni.  Deroga per le assunzioni PNRR</a:t>
            </a:r>
          </a:p>
        </p:txBody>
      </p:sp>
      <p:sp>
        <p:nvSpPr>
          <p:cNvPr id="4" name="Segnaposto piè di pagina 3">
            <a:extLst>
              <a:ext uri="{FF2B5EF4-FFF2-40B4-BE49-F238E27FC236}">
                <a16:creationId xmlns:a16="http://schemas.microsoft.com/office/drawing/2014/main" id="{AC7E5EE2-E64B-6048-8C5A-83A22D7C17C8}"/>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04F7E23-C330-314B-AE12-71A72A0E489D}"/>
              </a:ext>
            </a:extLst>
          </p:cNvPr>
          <p:cNvSpPr>
            <a:spLocks noGrp="1"/>
          </p:cNvSpPr>
          <p:nvPr>
            <p:ph type="sldNum" sz="quarter" idx="12"/>
          </p:nvPr>
        </p:nvSpPr>
        <p:spPr/>
        <p:txBody>
          <a:bodyPr/>
          <a:lstStyle/>
          <a:p>
            <a:fld id="{6D22F896-40B5-4ADD-8801-0D06FADFA095}" type="slidenum">
              <a:rPr lang="en-US" smtClean="0"/>
              <a:t>10</a:t>
            </a:fld>
            <a:endParaRPr lang="en-US" dirty="0"/>
          </a:p>
        </p:txBody>
      </p:sp>
    </p:spTree>
    <p:extLst>
      <p:ext uri="{BB962C8B-B14F-4D97-AF65-F5344CB8AC3E}">
        <p14:creationId xmlns:p14="http://schemas.microsoft.com/office/powerpoint/2010/main" val="1506183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5DBA33-92CF-3547-9B69-14035DC6DF1A}"/>
              </a:ext>
            </a:extLst>
          </p:cNvPr>
          <p:cNvSpPr>
            <a:spLocks noGrp="1"/>
          </p:cNvSpPr>
          <p:nvPr>
            <p:ph type="title"/>
          </p:nvPr>
        </p:nvSpPr>
        <p:spPr/>
        <p:txBody>
          <a:bodyPr/>
          <a:lstStyle/>
          <a:p>
            <a:r>
              <a:rPr lang="it-IT" dirty="0"/>
              <a:t>LE PROGRESSIONI VERTICALI</a:t>
            </a:r>
          </a:p>
        </p:txBody>
      </p:sp>
      <p:sp>
        <p:nvSpPr>
          <p:cNvPr id="3" name="Segnaposto contenuto 2">
            <a:extLst>
              <a:ext uri="{FF2B5EF4-FFF2-40B4-BE49-F238E27FC236}">
                <a16:creationId xmlns:a16="http://schemas.microsoft.com/office/drawing/2014/main" id="{AAC6953D-1513-C741-B801-0452A942AD77}"/>
              </a:ext>
            </a:extLst>
          </p:cNvPr>
          <p:cNvSpPr>
            <a:spLocks noGrp="1"/>
          </p:cNvSpPr>
          <p:nvPr>
            <p:ph idx="1"/>
          </p:nvPr>
        </p:nvSpPr>
        <p:spPr/>
        <p:txBody>
          <a:bodyPr>
            <a:normAutofit fontScale="77500" lnSpcReduction="20000"/>
          </a:bodyPr>
          <a:lstStyle/>
          <a:p>
            <a:r>
              <a:rPr lang="it-IT" dirty="0"/>
              <a:t>Ritornano ad essere uno strumento che ha natura permanente</a:t>
            </a:r>
          </a:p>
          <a:p>
            <a:r>
              <a:rPr lang="it-IT" dirty="0"/>
              <a:t>«Fatta salva una riserva di almeno il 50% delle posizioni disponibili destinata all'accesso dall'esterno, le progressioni fra le aree e, negli enti locali, anche fra qualifiche diverse, avvengono tramite procedura comparativa basata sulla valutazione positiva conseguita dal dipendente negli ultimi 3 anni in servizio, sull'assenza di provvedimenti disciplinari, sul possesso di titoli o competenze professionali ovvero di studio ulteriori rispetto a quelli previsti per l'accesso all'area dall'esterno, nonché sul numero e sulla tipologia degli incarichi rivestiti.» </a:t>
            </a:r>
          </a:p>
          <a:p>
            <a:r>
              <a:rPr lang="it-IT" dirty="0"/>
              <a:t>Non abrogazione delle disposizioni dl d.lgs. n. 75/2017</a:t>
            </a:r>
          </a:p>
          <a:p>
            <a:r>
              <a:rPr lang="it-IT" dirty="0"/>
              <a:t>Superamento dei concorsi con riserva per gli interni</a:t>
            </a:r>
          </a:p>
          <a:p>
            <a:r>
              <a:rPr lang="it-IT" dirty="0"/>
              <a:t>Le progressioni verticali previste dal CCNL 16.11.2022: disposizioni applicabili fino alla fine del 2025</a:t>
            </a:r>
          </a:p>
          <a:p>
            <a:r>
              <a:rPr lang="it-IT" dirty="0"/>
              <a:t>Dubbi sul calcolo del 50% per singole categorie o per il complesso delle assunzioni</a:t>
            </a:r>
          </a:p>
        </p:txBody>
      </p:sp>
      <p:sp>
        <p:nvSpPr>
          <p:cNvPr id="4" name="Segnaposto piè di pagina 3">
            <a:extLst>
              <a:ext uri="{FF2B5EF4-FFF2-40B4-BE49-F238E27FC236}">
                <a16:creationId xmlns:a16="http://schemas.microsoft.com/office/drawing/2014/main" id="{CC9001BC-D48C-2645-B4FA-F4F7726BADF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4045E21-2513-684F-8DB1-34FF773BF634}"/>
              </a:ext>
            </a:extLst>
          </p:cNvPr>
          <p:cNvSpPr>
            <a:spLocks noGrp="1"/>
          </p:cNvSpPr>
          <p:nvPr>
            <p:ph type="sldNum" sz="quarter" idx="12"/>
          </p:nvPr>
        </p:nvSpPr>
        <p:spPr/>
        <p:txBody>
          <a:bodyPr/>
          <a:lstStyle/>
          <a:p>
            <a:fld id="{6D22F896-40B5-4ADD-8801-0D06FADFA095}" type="slidenum">
              <a:rPr lang="en-US" smtClean="0"/>
              <a:t>11</a:t>
            </a:fld>
            <a:endParaRPr lang="en-US" dirty="0"/>
          </a:p>
        </p:txBody>
      </p:sp>
    </p:spTree>
    <p:extLst>
      <p:ext uri="{BB962C8B-B14F-4D97-AF65-F5344CB8AC3E}">
        <p14:creationId xmlns:p14="http://schemas.microsoft.com/office/powerpoint/2010/main" val="3005671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86E60B-33E9-8D44-BEB0-C14C3D32D30B}"/>
              </a:ext>
            </a:extLst>
          </p:cNvPr>
          <p:cNvSpPr>
            <a:spLocks noGrp="1"/>
          </p:cNvSpPr>
          <p:nvPr>
            <p:ph type="title"/>
          </p:nvPr>
        </p:nvSpPr>
        <p:spPr/>
        <p:txBody>
          <a:bodyPr/>
          <a:lstStyle/>
          <a:p>
            <a:r>
              <a:rPr lang="it-IT" dirty="0"/>
              <a:t>LA MOBILITA’ VOLONTARIA/1</a:t>
            </a:r>
          </a:p>
        </p:txBody>
      </p:sp>
      <p:sp>
        <p:nvSpPr>
          <p:cNvPr id="3" name="Segnaposto contenuto 2">
            <a:extLst>
              <a:ext uri="{FF2B5EF4-FFF2-40B4-BE49-F238E27FC236}">
                <a16:creationId xmlns:a16="http://schemas.microsoft.com/office/drawing/2014/main" id="{625120B6-2781-2F4C-B636-26DA8C4252FB}"/>
              </a:ext>
            </a:extLst>
          </p:cNvPr>
          <p:cNvSpPr>
            <a:spLocks noGrp="1"/>
          </p:cNvSpPr>
          <p:nvPr>
            <p:ph idx="1"/>
          </p:nvPr>
        </p:nvSpPr>
        <p:spPr/>
        <p:txBody>
          <a:bodyPr>
            <a:normAutofit fontScale="77500" lnSpcReduction="20000"/>
          </a:bodyPr>
          <a:lstStyle/>
          <a:p>
            <a:r>
              <a:rPr lang="it-IT" dirty="0"/>
              <a:t>Art. 3, comma 7, dl 80/2022: superamento nella necessità del previo assenso da parte della PA da cui si dipende</a:t>
            </a:r>
          </a:p>
          <a:p>
            <a:r>
              <a:rPr lang="it-IT" dirty="0"/>
              <a:t>E' richiesto il previo assenso dell'amministrazione di appartenenza nel caso in cui si tratti di posizioni dichiarate motivatamente infungibili dall'amministrazione cedente o di personale assunto da meno di tre anni (</a:t>
            </a:r>
            <a:r>
              <a:rPr lang="it-IT" dirty="0" err="1"/>
              <a:t>nda</a:t>
            </a:r>
            <a:r>
              <a:rPr lang="it-IT" dirty="0"/>
              <a:t> scarso coordinamento con articolo 35, comma 5 bis, </a:t>
            </a:r>
            <a:r>
              <a:rPr lang="it-IT" dirty="0" err="1"/>
              <a:t>d.lgs</a:t>
            </a:r>
            <a:r>
              <a:rPr lang="it-IT" dirty="0"/>
              <a:t> n. 165/2001 I vincitori dei concorsi devono permanere nella sede di prima destinazione per un periodo non inferiore a cinque anni. La presente disposizione costituisce norma non derogabile dai contratti collettivi) o qualora la mobilità determini una carenza di organico superiore al 20% nella qualifica corrispondente a quella del richiedente. E' fatta salva la possibilità di differire, per motivate esigenze organizzative, il passaggio diretto del dipendente fino ad un massimo di sessanta giorni dalla ricezione dell'istanza di passaggio diretto ad altra amministrazione».</a:t>
            </a:r>
          </a:p>
          <a:p>
            <a:r>
              <a:rPr lang="it-IT" dirty="0"/>
              <a:t>Esclusione del personale del SSN e prosecuzione delle disposizioni in essere per la scuola</a:t>
            </a:r>
          </a:p>
        </p:txBody>
      </p:sp>
      <p:sp>
        <p:nvSpPr>
          <p:cNvPr id="4" name="Segnaposto piè di pagina 3">
            <a:extLst>
              <a:ext uri="{FF2B5EF4-FFF2-40B4-BE49-F238E27FC236}">
                <a16:creationId xmlns:a16="http://schemas.microsoft.com/office/drawing/2014/main" id="{764FDD08-98F4-1841-8878-D27C7E226E4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C4434A6-3010-5448-ADDC-09D700483FC0}"/>
              </a:ext>
            </a:extLst>
          </p:cNvPr>
          <p:cNvSpPr>
            <a:spLocks noGrp="1"/>
          </p:cNvSpPr>
          <p:nvPr>
            <p:ph type="sldNum" sz="quarter" idx="12"/>
          </p:nvPr>
        </p:nvSpPr>
        <p:spPr/>
        <p:txBody>
          <a:bodyPr/>
          <a:lstStyle/>
          <a:p>
            <a:fld id="{6D22F896-40B5-4ADD-8801-0D06FADFA095}" type="slidenum">
              <a:rPr lang="en-US" smtClean="0"/>
              <a:t>12</a:t>
            </a:fld>
            <a:endParaRPr lang="en-US" dirty="0"/>
          </a:p>
        </p:txBody>
      </p:sp>
    </p:spTree>
    <p:extLst>
      <p:ext uri="{BB962C8B-B14F-4D97-AF65-F5344CB8AC3E}">
        <p14:creationId xmlns:p14="http://schemas.microsoft.com/office/powerpoint/2010/main" val="1877620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EAA5C2-EE47-2141-A579-CA146E1FE5D4}"/>
              </a:ext>
            </a:extLst>
          </p:cNvPr>
          <p:cNvSpPr>
            <a:spLocks noGrp="1"/>
          </p:cNvSpPr>
          <p:nvPr>
            <p:ph type="title"/>
          </p:nvPr>
        </p:nvSpPr>
        <p:spPr/>
        <p:txBody>
          <a:bodyPr/>
          <a:lstStyle/>
          <a:p>
            <a:r>
              <a:rPr lang="it-IT" dirty="0"/>
              <a:t>LA MOBILITA’ VOLONTARIA/2</a:t>
            </a:r>
          </a:p>
        </p:txBody>
      </p:sp>
      <p:sp>
        <p:nvSpPr>
          <p:cNvPr id="3" name="Segnaposto contenuto 2">
            <a:extLst>
              <a:ext uri="{FF2B5EF4-FFF2-40B4-BE49-F238E27FC236}">
                <a16:creationId xmlns:a16="http://schemas.microsoft.com/office/drawing/2014/main" id="{58124EB3-E6FC-C04E-A8A7-63559C367A81}"/>
              </a:ext>
            </a:extLst>
          </p:cNvPr>
          <p:cNvSpPr>
            <a:spLocks noGrp="1"/>
          </p:cNvSpPr>
          <p:nvPr>
            <p:ph idx="1"/>
          </p:nvPr>
        </p:nvSpPr>
        <p:spPr/>
        <p:txBody>
          <a:bodyPr>
            <a:normAutofit fontScale="70000" lnSpcReduction="20000"/>
          </a:bodyPr>
          <a:lstStyle/>
          <a:p>
            <a:r>
              <a:rPr lang="it-IT" dirty="0"/>
              <a:t>Negli enti locali con un numero di dipendenti a tempo indeterminato non superiore a 100 la mobilità è soggetta al parere positivo dell’ente. Per gli enti locali con un numero di dipendenti compreso tra 101 e 250, la percentuale di cui al comma 1 è stabilita al 5%; per gli enti locali con un numero di dipendenti non superiore a 500, la predetta percentuale è fissata al 10%. La percentuale di cui al comma 1 è da considerare all'esito della mobilità e riferita alla dotazione organica dell'ente". </a:t>
            </a:r>
          </a:p>
          <a:p>
            <a:r>
              <a:rPr lang="it-IT" dirty="0"/>
              <a:t>Per gli enti locali, in caso di prima assegnazione, la permanenza minima del personale è di cinque anni. In ogni caso, la cessione del personale può essere differita, a discrezione dell'amministrazione cedente, fino all'effettiva assunzione del personale assunto a copertura dei posti vacanti e comunque per un periodo non superiore a trenta giorni successivi a tale assunzione, ove sia ritenuto necessario il previo svolgimento di un periodo di affiancamento. </a:t>
            </a:r>
          </a:p>
          <a:p>
            <a:r>
              <a:rPr lang="it-IT" dirty="0"/>
              <a:t>Presentazione delle domande in modalità elettronica (come per le assunzioni) (articolo 3, comma 7 </a:t>
            </a:r>
            <a:r>
              <a:rPr lang="it-IT" dirty="0" err="1"/>
              <a:t>quinquies</a:t>
            </a:r>
            <a:r>
              <a:rPr lang="it-IT" dirty="0"/>
              <a:t>)</a:t>
            </a:r>
          </a:p>
          <a:p>
            <a:r>
              <a:rPr lang="it-IT" dirty="0"/>
              <a:t>Proroga (articolo 1, comma 14 ter) al 31.12.2024 del carattere facoltativo della mobilità volontaria prima della indizione di concorsi e dello scorrimento di graduatorie</a:t>
            </a:r>
          </a:p>
          <a:p>
            <a:r>
              <a:rPr lang="it-IT" dirty="0"/>
              <a:t>Le nuove regole dettate dal </a:t>
            </a:r>
            <a:r>
              <a:rPr lang="it-IT" dirty="0" err="1"/>
              <a:t>d.l.</a:t>
            </a:r>
            <a:r>
              <a:rPr lang="it-IT" dirty="0"/>
              <a:t> n. 36/2022 (portale unico)</a:t>
            </a:r>
          </a:p>
        </p:txBody>
      </p:sp>
      <p:sp>
        <p:nvSpPr>
          <p:cNvPr id="4" name="Segnaposto piè di pagina 3">
            <a:extLst>
              <a:ext uri="{FF2B5EF4-FFF2-40B4-BE49-F238E27FC236}">
                <a16:creationId xmlns:a16="http://schemas.microsoft.com/office/drawing/2014/main" id="{F3E6C1AD-98A7-E041-904B-3466AA1C2D7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BE2544B-1908-8F40-A98A-A0F623A1D011}"/>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2939396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9086674-D166-A547-99D2-27410A3EE7D9}"/>
              </a:ext>
            </a:extLst>
          </p:cNvPr>
          <p:cNvSpPr>
            <a:spLocks noGrp="1"/>
          </p:cNvSpPr>
          <p:nvPr>
            <p:ph type="title"/>
          </p:nvPr>
        </p:nvSpPr>
        <p:spPr/>
        <p:txBody>
          <a:bodyPr/>
          <a:lstStyle/>
          <a:p>
            <a:r>
              <a:rPr lang="it-IT" dirty="0"/>
              <a:t>LE SELEZIONI UNICHE NEGLI ENTI LOCALI/1</a:t>
            </a:r>
          </a:p>
        </p:txBody>
      </p:sp>
      <p:sp>
        <p:nvSpPr>
          <p:cNvPr id="3" name="Segnaposto contenuto 2">
            <a:extLst>
              <a:ext uri="{FF2B5EF4-FFF2-40B4-BE49-F238E27FC236}">
                <a16:creationId xmlns:a16="http://schemas.microsoft.com/office/drawing/2014/main" id="{614DC626-146D-B542-ACE0-BBFF4334C90A}"/>
              </a:ext>
            </a:extLst>
          </p:cNvPr>
          <p:cNvSpPr>
            <a:spLocks noGrp="1"/>
          </p:cNvSpPr>
          <p:nvPr>
            <p:ph idx="1"/>
          </p:nvPr>
        </p:nvSpPr>
        <p:spPr/>
        <p:txBody>
          <a:bodyPr>
            <a:normAutofit fontScale="92500" lnSpcReduction="20000"/>
          </a:bodyPr>
          <a:lstStyle/>
          <a:p>
            <a:r>
              <a:rPr lang="it-IT" dirty="0"/>
              <a:t>Art. 3 bis: possibilità di selezioni uniche, tramite specifici accordi, per assunzioni a tempo indeterminato e determinato, anche in assenza di programmazione del fabbisogno</a:t>
            </a:r>
          </a:p>
          <a:p>
            <a:r>
              <a:rPr lang="it-IT" dirty="0"/>
              <a:t>«Gli enti locali aderenti attingono agli elenchi di idonei per la copertura delle posizioni programmate nei rispettivi piani dei fabbisogni di personale, in assenza di proprie graduatorie. Gli enti locali interessati procedono alle assunzioni, previo interpello tra i soggetti inseriti negli elenchi,» sulla base delle previsioni del piano del fabbisogno</a:t>
            </a:r>
          </a:p>
          <a:p>
            <a:r>
              <a:rPr lang="it-IT" dirty="0"/>
              <a:t>«In presenza di più soggetti interessati all'assunzione, l'ente locale procede a valutarne le candidature con le modalità» di cui all’articolo 10 del </a:t>
            </a:r>
            <a:r>
              <a:rPr lang="it-IT" dirty="0" err="1"/>
              <a:t>d.l.</a:t>
            </a:r>
            <a:r>
              <a:rPr lang="it-IT" dirty="0"/>
              <a:t> n. 44/2021 e «procede ad effettuare una prova selettiva scritta o orale diretta a formulare una graduatoria di merito da cui attingere per la copertura del posto disponibile»</a:t>
            </a:r>
          </a:p>
        </p:txBody>
      </p:sp>
      <p:sp>
        <p:nvSpPr>
          <p:cNvPr id="4" name="Segnaposto piè di pagina 3">
            <a:extLst>
              <a:ext uri="{FF2B5EF4-FFF2-40B4-BE49-F238E27FC236}">
                <a16:creationId xmlns:a16="http://schemas.microsoft.com/office/drawing/2014/main" id="{3AE49EF7-28C1-7548-A4DC-80051061E94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50A66A1B-5038-5040-8C78-206441F2A781}"/>
              </a:ext>
            </a:extLst>
          </p:cNvPr>
          <p:cNvSpPr>
            <a:spLocks noGrp="1"/>
          </p:cNvSpPr>
          <p:nvPr>
            <p:ph type="sldNum" sz="quarter" idx="12"/>
          </p:nvPr>
        </p:nvSpPr>
        <p:spPr/>
        <p:txBody>
          <a:bodyPr/>
          <a:lstStyle/>
          <a:p>
            <a:fld id="{6D22F896-40B5-4ADD-8801-0D06FADFA095}" type="slidenum">
              <a:rPr lang="en-US" smtClean="0"/>
              <a:t>14</a:t>
            </a:fld>
            <a:endParaRPr lang="en-US" dirty="0"/>
          </a:p>
        </p:txBody>
      </p:sp>
    </p:spTree>
    <p:extLst>
      <p:ext uri="{BB962C8B-B14F-4D97-AF65-F5344CB8AC3E}">
        <p14:creationId xmlns:p14="http://schemas.microsoft.com/office/powerpoint/2010/main" val="2288917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8378AF-CA10-2643-94CD-B50480A1D18A}"/>
              </a:ext>
            </a:extLst>
          </p:cNvPr>
          <p:cNvSpPr>
            <a:spLocks noGrp="1"/>
          </p:cNvSpPr>
          <p:nvPr>
            <p:ph type="title"/>
          </p:nvPr>
        </p:nvSpPr>
        <p:spPr/>
        <p:txBody>
          <a:bodyPr/>
          <a:lstStyle/>
          <a:p>
            <a:r>
              <a:rPr lang="it-IT" dirty="0"/>
              <a:t>LE SELEZIONI UNICHE NEGLI ENTI LOCALI/2</a:t>
            </a:r>
          </a:p>
        </p:txBody>
      </p:sp>
      <p:sp>
        <p:nvSpPr>
          <p:cNvPr id="3" name="Segnaposto contenuto 2">
            <a:extLst>
              <a:ext uri="{FF2B5EF4-FFF2-40B4-BE49-F238E27FC236}">
                <a16:creationId xmlns:a16="http://schemas.microsoft.com/office/drawing/2014/main" id="{4E4EAAB8-A16C-A841-8BC4-26A1265A8EC5}"/>
              </a:ext>
            </a:extLst>
          </p:cNvPr>
          <p:cNvSpPr>
            <a:spLocks noGrp="1"/>
          </p:cNvSpPr>
          <p:nvPr>
            <p:ph idx="1"/>
          </p:nvPr>
        </p:nvSpPr>
        <p:spPr/>
        <p:txBody>
          <a:bodyPr/>
          <a:lstStyle/>
          <a:p>
            <a:r>
              <a:rPr lang="it-IT" dirty="0"/>
              <a:t>Aggiornamento annuale dell’elenco ed iscrizione fino alla assunzione a tempo indeterminato e comunque per un periodo massimo di 3 anni</a:t>
            </a:r>
          </a:p>
          <a:p>
            <a:r>
              <a:rPr lang="it-IT" dirty="0"/>
              <a:t>Gestione congiunta tra più uffici, anche con la creazione di uno specifico e possibilità di esternalizzazione</a:t>
            </a:r>
          </a:p>
          <a:p>
            <a:r>
              <a:rPr lang="it-IT" dirty="0"/>
              <a:t>Utilizzazione anche per la «copertura dei posti che si rendono vacanti in organico a causa del passaggio diretto di propri dipendenti presso altre amministrazioni»</a:t>
            </a:r>
          </a:p>
          <a:p>
            <a:r>
              <a:rPr lang="it-IT" dirty="0"/>
              <a:t>«Gli enti locali possono procedere anche in deroga alla previsione» dell’inserimento nel programma del fabbisogno ed in deroga al tetto di spesa per le assunzioni flessibili</a:t>
            </a:r>
          </a:p>
        </p:txBody>
      </p:sp>
      <p:sp>
        <p:nvSpPr>
          <p:cNvPr id="4" name="Segnaposto piè di pagina 3">
            <a:extLst>
              <a:ext uri="{FF2B5EF4-FFF2-40B4-BE49-F238E27FC236}">
                <a16:creationId xmlns:a16="http://schemas.microsoft.com/office/drawing/2014/main" id="{DE57021C-2AE6-A84D-9A6D-DBC07A567479}"/>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FD8E8A1A-31CD-EB44-BF0A-BA5D02FD4E82}"/>
              </a:ext>
            </a:extLst>
          </p:cNvPr>
          <p:cNvSpPr>
            <a:spLocks noGrp="1"/>
          </p:cNvSpPr>
          <p:nvPr>
            <p:ph type="sldNum" sz="quarter" idx="12"/>
          </p:nvPr>
        </p:nvSpPr>
        <p:spPr/>
        <p:txBody>
          <a:bodyPr/>
          <a:lstStyle/>
          <a:p>
            <a:fld id="{6D22F896-40B5-4ADD-8801-0D06FADFA095}" type="slidenum">
              <a:rPr lang="en-US" smtClean="0"/>
              <a:t>15</a:t>
            </a:fld>
            <a:endParaRPr lang="en-US" dirty="0"/>
          </a:p>
        </p:txBody>
      </p:sp>
    </p:spTree>
    <p:extLst>
      <p:ext uri="{BB962C8B-B14F-4D97-AF65-F5344CB8AC3E}">
        <p14:creationId xmlns:p14="http://schemas.microsoft.com/office/powerpoint/2010/main" val="38295078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33A70CE-8F7E-7F4A-8E22-688631B81A5A}"/>
              </a:ext>
            </a:extLst>
          </p:cNvPr>
          <p:cNvSpPr>
            <a:spLocks noGrp="1"/>
          </p:cNvSpPr>
          <p:nvPr>
            <p:ph type="title"/>
          </p:nvPr>
        </p:nvSpPr>
        <p:spPr/>
        <p:txBody>
          <a:bodyPr/>
          <a:lstStyle/>
          <a:p>
            <a:r>
              <a:rPr lang="it-IT" dirty="0"/>
              <a:t>I CONCORSI/1</a:t>
            </a:r>
          </a:p>
        </p:txBody>
      </p:sp>
      <p:sp>
        <p:nvSpPr>
          <p:cNvPr id="3" name="Segnaposto contenuto 2">
            <a:extLst>
              <a:ext uri="{FF2B5EF4-FFF2-40B4-BE49-F238E27FC236}">
                <a16:creationId xmlns:a16="http://schemas.microsoft.com/office/drawing/2014/main" id="{9468E651-C636-7A48-9EF9-EA90599C0548}"/>
              </a:ext>
            </a:extLst>
          </p:cNvPr>
          <p:cNvSpPr>
            <a:spLocks noGrp="1"/>
          </p:cNvSpPr>
          <p:nvPr>
            <p:ph idx="1"/>
          </p:nvPr>
        </p:nvSpPr>
        <p:spPr/>
        <p:txBody>
          <a:bodyPr>
            <a:normAutofit fontScale="77500" lnSpcReduction="20000"/>
          </a:bodyPr>
          <a:lstStyle/>
          <a:p>
            <a:r>
              <a:rPr lang="it-IT" dirty="0"/>
              <a:t>Applicazione delle previsioni del dl 36/2022, fatte salve le progressioni verticali</a:t>
            </a:r>
          </a:p>
          <a:p>
            <a:r>
              <a:rPr lang="it-IT" dirty="0"/>
              <a:t>Opportuna la modifica del regolamento sui concorsi: in fase di adozione la modifica del DPR 487/1994</a:t>
            </a:r>
          </a:p>
          <a:p>
            <a:r>
              <a:rPr lang="it-IT" dirty="0"/>
              <a:t>Previsione (salvo che per la dirigenza) di almeno una prova scritta ed una prova orale, «utilizzo di strumenti informatici e digitali e, facoltativamente, lo svolgimento in videoconferenza della prova orale, garantendo comunque l'adozione di soluzioni tecniche che ne assicurino la pubblicità, l'identificazione dei partecipanti, la sicurezza delle comunicazioni e la loro tracciabilità, nel rispetto della normativa in materia di protezione dei dati personali e nel limite delle pertinenti risorse disponibili a legislazione vigente»</a:t>
            </a:r>
          </a:p>
          <a:p>
            <a:r>
              <a:rPr lang="it-IT" b="0" i="0" u="none" strike="noStrike" dirty="0">
                <a:solidFill>
                  <a:srgbClr val="000000"/>
                </a:solidFill>
                <a:effectLst/>
              </a:rPr>
              <a:t>«Le prove di esame sono finalizzate ad accertare il possesso delle competenze, intese come insieme delle conoscenze e delle capacità logico-tecniche, comportamentali </a:t>
            </a:r>
            <a:r>
              <a:rPr lang="it-IT" b="0" i="0" u="none" strike="noStrike" dirty="0" err="1">
                <a:solidFill>
                  <a:srgbClr val="000000"/>
                </a:solidFill>
                <a:effectLst/>
              </a:rPr>
              <a:t>nonchè</a:t>
            </a:r>
            <a:r>
              <a:rPr lang="it-IT" b="0" i="0" u="none" strike="noStrike" dirty="0">
                <a:solidFill>
                  <a:srgbClr val="000000"/>
                </a:solidFill>
                <a:effectLst/>
              </a:rPr>
              <a:t> manageriali, per i profili che svolgono tali compiti, che devono essere specificate nel bando e definite in maniera coerente con la natura dell'impiego</a:t>
            </a:r>
            <a:r>
              <a:rPr lang="it-IT" sz="1800" i="0" u="sng" strike="noStrike" dirty="0">
                <a:solidFill>
                  <a:srgbClr val="0000FF"/>
                </a:solidFill>
              </a:rPr>
              <a:t> ..</a:t>
            </a:r>
            <a:r>
              <a:rPr lang="it-IT" dirty="0"/>
              <a:t> Per profili iniziali e non specializzati, le prove di esame danno particolare rilievo all'accertamento delle capacità comportamentali, incluse quelle relazionali, e delle attitudini»</a:t>
            </a:r>
          </a:p>
          <a:p>
            <a:endParaRPr lang="it-IT" dirty="0"/>
          </a:p>
        </p:txBody>
      </p:sp>
      <p:sp>
        <p:nvSpPr>
          <p:cNvPr id="4" name="Segnaposto piè di pagina 3">
            <a:extLst>
              <a:ext uri="{FF2B5EF4-FFF2-40B4-BE49-F238E27FC236}">
                <a16:creationId xmlns:a16="http://schemas.microsoft.com/office/drawing/2014/main" id="{433B5F2B-5FFF-0046-8051-A10078900335}"/>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E5A9C44-FF07-0F43-BEE9-A051034CE312}"/>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2251788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3B26D6-8898-4D43-BEFF-AD417747867E}"/>
              </a:ext>
            </a:extLst>
          </p:cNvPr>
          <p:cNvSpPr>
            <a:spLocks noGrp="1"/>
          </p:cNvSpPr>
          <p:nvPr>
            <p:ph type="title"/>
          </p:nvPr>
        </p:nvSpPr>
        <p:spPr/>
        <p:txBody>
          <a:bodyPr/>
          <a:lstStyle/>
          <a:p>
            <a:r>
              <a:rPr lang="it-IT" dirty="0"/>
              <a:t>I CONCORSI/2</a:t>
            </a:r>
          </a:p>
        </p:txBody>
      </p:sp>
      <p:sp>
        <p:nvSpPr>
          <p:cNvPr id="3" name="Segnaposto contenuto 2">
            <a:extLst>
              <a:ext uri="{FF2B5EF4-FFF2-40B4-BE49-F238E27FC236}">
                <a16:creationId xmlns:a16="http://schemas.microsoft.com/office/drawing/2014/main" id="{B3F23B1A-0BB5-524B-939C-37A2BA79F7BF}"/>
              </a:ext>
            </a:extLst>
          </p:cNvPr>
          <p:cNvSpPr>
            <a:spLocks noGrp="1"/>
          </p:cNvSpPr>
          <p:nvPr>
            <p:ph idx="1"/>
          </p:nvPr>
        </p:nvSpPr>
        <p:spPr/>
        <p:txBody>
          <a:bodyPr>
            <a:normAutofit fontScale="92500"/>
          </a:bodyPr>
          <a:lstStyle/>
          <a:p>
            <a:r>
              <a:rPr lang="it-IT" dirty="0"/>
              <a:t>«Per i profili qualificati dalle amministrazioni, in sede di bando, ad elevata specializzazione tecnica, una fase di valutazione dei titoli legalmente riconosciuti e strettamente correlati alla natura e alle caratteristiche delle posizioni bandite, ai fini dell'ammissione a successive fasi concorsuali»</a:t>
            </a:r>
          </a:p>
          <a:p>
            <a:r>
              <a:rPr lang="it-IT" dirty="0"/>
              <a:t>«i titoli e l’eventuale esperienza professionale per specifici profili, inclusi i titoli di servizio, possono concorrere, in misura non superiore ad 1/3, alla formazione del punteggio finale»</a:t>
            </a:r>
          </a:p>
          <a:p>
            <a:r>
              <a:rPr lang="it-IT" dirty="0"/>
              <a:t>Eventuale utilizzo di sedi decentrate ed eventuale non contestualità, assicurando comunque la trasparenza e l'omogeneità delle prove somministrate in modo da garantire il medesimo grado di selettività tra tutti i partecipanti. Possibilità della nomina di sottocommissioni</a:t>
            </a:r>
          </a:p>
        </p:txBody>
      </p:sp>
      <p:sp>
        <p:nvSpPr>
          <p:cNvPr id="4" name="Segnaposto piè di pagina 3">
            <a:extLst>
              <a:ext uri="{FF2B5EF4-FFF2-40B4-BE49-F238E27FC236}">
                <a16:creationId xmlns:a16="http://schemas.microsoft.com/office/drawing/2014/main" id="{D470CEE5-B04B-4B4A-B1DF-8B0370BCADA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2CB69EF-22EE-5E44-B4DA-2079550236AB}"/>
              </a:ext>
            </a:extLst>
          </p:cNvPr>
          <p:cNvSpPr>
            <a:spLocks noGrp="1"/>
          </p:cNvSpPr>
          <p:nvPr>
            <p:ph type="sldNum" sz="quarter" idx="12"/>
          </p:nvPr>
        </p:nvSpPr>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617455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885ECAA-91EE-F848-81ED-93BE91F4C8BF}"/>
              </a:ext>
            </a:extLst>
          </p:cNvPr>
          <p:cNvSpPr>
            <a:spLocks noGrp="1"/>
          </p:cNvSpPr>
          <p:nvPr>
            <p:ph type="title"/>
          </p:nvPr>
        </p:nvSpPr>
        <p:spPr/>
        <p:txBody>
          <a:bodyPr/>
          <a:lstStyle/>
          <a:p>
            <a:r>
              <a:rPr lang="it-IT" dirty="0"/>
              <a:t>LE ASSUNZIONI FLESSIBILI</a:t>
            </a:r>
          </a:p>
        </p:txBody>
      </p:sp>
      <p:sp>
        <p:nvSpPr>
          <p:cNvPr id="3" name="Segnaposto contenuto 2">
            <a:extLst>
              <a:ext uri="{FF2B5EF4-FFF2-40B4-BE49-F238E27FC236}">
                <a16:creationId xmlns:a16="http://schemas.microsoft.com/office/drawing/2014/main" id="{EEAB0206-A478-3A4E-A548-0A76465103D8}"/>
              </a:ext>
            </a:extLst>
          </p:cNvPr>
          <p:cNvSpPr>
            <a:spLocks noGrp="1"/>
          </p:cNvSpPr>
          <p:nvPr>
            <p:ph idx="1"/>
          </p:nvPr>
        </p:nvSpPr>
        <p:spPr/>
        <p:txBody>
          <a:bodyPr/>
          <a:lstStyle/>
          <a:p>
            <a:r>
              <a:rPr lang="it-IT" dirty="0"/>
              <a:t>Possibili solo per «comprovate esigenze di carattere esclusivamente temporaneo o eccezionale» e non per coprire il fabbisogno ordinario</a:t>
            </a:r>
          </a:p>
          <a:p>
            <a:r>
              <a:rPr lang="it-IT" dirty="0"/>
              <a:t>Inserimento nella programmazione del fabbisogno</a:t>
            </a:r>
          </a:p>
          <a:p>
            <a:r>
              <a:rPr lang="it-IT" dirty="0"/>
              <a:t>Tetto di 36 mesi, prolungabile fino a 48 nei casi previsti dal CNNL 21.5.2018</a:t>
            </a:r>
          </a:p>
          <a:p>
            <a:r>
              <a:rPr lang="it-IT" dirty="0"/>
              <a:t>Stesse procedure, al più semplificate, previste per i concorsi a tempo indeterminato</a:t>
            </a:r>
          </a:p>
          <a:p>
            <a:r>
              <a:rPr lang="it-IT" dirty="0"/>
              <a:t>Non scorrimento di graduatorie di concorsi a tempo determinato</a:t>
            </a:r>
          </a:p>
        </p:txBody>
      </p:sp>
      <p:sp>
        <p:nvSpPr>
          <p:cNvPr id="4" name="Segnaposto piè di pagina 3">
            <a:extLst>
              <a:ext uri="{FF2B5EF4-FFF2-40B4-BE49-F238E27FC236}">
                <a16:creationId xmlns:a16="http://schemas.microsoft.com/office/drawing/2014/main" id="{C7E0694F-54EE-AD4F-AF86-1DBEE962AB3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B4960B9-233F-A34F-84F4-CF81DEA754F2}"/>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4050395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6B29D7-ED12-3D44-932B-1AF7255F8F69}"/>
              </a:ext>
            </a:extLst>
          </p:cNvPr>
          <p:cNvSpPr>
            <a:spLocks noGrp="1"/>
          </p:cNvSpPr>
          <p:nvPr>
            <p:ph type="title"/>
          </p:nvPr>
        </p:nvSpPr>
        <p:spPr/>
        <p:txBody>
          <a:bodyPr/>
          <a:lstStyle/>
          <a:p>
            <a:r>
              <a:rPr lang="it-IT" dirty="0"/>
              <a:t>LE ASSUNZIONI PER L’ATTUAZIONE DEL PNRR NEL D.L. N. 80/2021</a:t>
            </a:r>
          </a:p>
        </p:txBody>
      </p:sp>
      <p:sp>
        <p:nvSpPr>
          <p:cNvPr id="3" name="Segnaposto contenuto 2">
            <a:extLst>
              <a:ext uri="{FF2B5EF4-FFF2-40B4-BE49-F238E27FC236}">
                <a16:creationId xmlns:a16="http://schemas.microsoft.com/office/drawing/2014/main" id="{00441F56-9360-5A49-B880-919534514E36}"/>
              </a:ext>
            </a:extLst>
          </p:cNvPr>
          <p:cNvSpPr>
            <a:spLocks noGrp="1"/>
          </p:cNvSpPr>
          <p:nvPr>
            <p:ph idx="1"/>
          </p:nvPr>
        </p:nvSpPr>
        <p:spPr/>
        <p:txBody>
          <a:bodyPr>
            <a:normAutofit fontScale="92500" lnSpcReduction="20000"/>
          </a:bodyPr>
          <a:lstStyle/>
          <a:p>
            <a:r>
              <a:rPr lang="it-IT" dirty="0"/>
              <a:t>Possibilità per le PA interessate di prevedere nei quadri economici assunzioni a tempo determinato, con oneri che vanno al di fuori del tetto alla spesa per le assunzioni flessibili</a:t>
            </a:r>
          </a:p>
          <a:p>
            <a:r>
              <a:rPr lang="it-IT" dirty="0"/>
              <a:t>Contratti di durata collegata al progetto, anche eccedenti 36 mesi e non oltre il 31.12.2026.  Vincolo della indicazione del progetto; rinnovo o proroga per 1 sola volta. Giusta causa di recesso il mancato raggiungimento degli obiettivi.</a:t>
            </a:r>
          </a:p>
          <a:p>
            <a:r>
              <a:rPr lang="it-IT" dirty="0"/>
              <a:t>Bandi in formato aperto e da inserire nel portale del reclutamento, con lo svolgimento di procedure semplificate; possibilità di dare corso allo scorrimento di graduatorie a tempo determinato; non necessario il ricorso all’articolo 34 bis del d.lgs. n. 165/2001</a:t>
            </a:r>
          </a:p>
          <a:p>
            <a:r>
              <a:rPr lang="it-IT" dirty="0"/>
              <a:t>Elenchi formati dalla Funzione Pubblica per la selezione di collaboratori e di alte professionalità da assumere con contratto di lavoro subordinato a tempo determinato</a:t>
            </a:r>
          </a:p>
        </p:txBody>
      </p:sp>
      <p:sp>
        <p:nvSpPr>
          <p:cNvPr id="4" name="Segnaposto piè di pagina 3">
            <a:extLst>
              <a:ext uri="{FF2B5EF4-FFF2-40B4-BE49-F238E27FC236}">
                <a16:creationId xmlns:a16="http://schemas.microsoft.com/office/drawing/2014/main" id="{6E6EF3F8-01BF-9741-9678-1394F0C6AEE2}"/>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5FCA2C8-024E-4F41-8AFB-9FFAB9A72D6F}"/>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3482290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FFB25AC-CDFE-634F-A7BB-13A9FC5DDDA6}"/>
              </a:ext>
            </a:extLst>
          </p:cNvPr>
          <p:cNvSpPr>
            <a:spLocks noGrp="1"/>
          </p:cNvSpPr>
          <p:nvPr>
            <p:ph type="title"/>
          </p:nvPr>
        </p:nvSpPr>
        <p:spPr/>
        <p:txBody>
          <a:bodyPr/>
          <a:lstStyle/>
          <a:p>
            <a:r>
              <a:rPr lang="it-IT" dirty="0"/>
              <a:t>Le modifiche alle disposizioni sulle assunzioni per l’attuazione del </a:t>
            </a:r>
            <a:r>
              <a:rPr lang="it-IT" dirty="0" err="1"/>
              <a:t>pnrr</a:t>
            </a:r>
            <a:endParaRPr lang="it-IT" dirty="0"/>
          </a:p>
        </p:txBody>
      </p:sp>
      <p:sp>
        <p:nvSpPr>
          <p:cNvPr id="3" name="Segnaposto contenuto 2">
            <a:extLst>
              <a:ext uri="{FF2B5EF4-FFF2-40B4-BE49-F238E27FC236}">
                <a16:creationId xmlns:a16="http://schemas.microsoft.com/office/drawing/2014/main" id="{B6DDBF31-F805-F942-82CE-60895B011E4B}"/>
              </a:ext>
            </a:extLst>
          </p:cNvPr>
          <p:cNvSpPr>
            <a:spLocks noGrp="1"/>
          </p:cNvSpPr>
          <p:nvPr>
            <p:ph idx="1"/>
          </p:nvPr>
        </p:nvSpPr>
        <p:spPr/>
        <p:txBody>
          <a:bodyPr/>
          <a:lstStyle/>
          <a:p>
            <a:r>
              <a:rPr lang="it-IT" dirty="0"/>
              <a:t>Legge di conversione del </a:t>
            </a:r>
            <a:r>
              <a:rPr lang="it-IT" dirty="0" err="1"/>
              <a:t>d.l.</a:t>
            </a:r>
            <a:r>
              <a:rPr lang="it-IT" dirty="0"/>
              <a:t> n. 152/2021</a:t>
            </a:r>
          </a:p>
          <a:p>
            <a:r>
              <a:rPr lang="it-IT" dirty="0"/>
              <a:t>Circolare del Ministro dell’economia per le modalità ed i criteri in base ai quali le amministrazioni titolari dei singoli interventi possono imputare nel relativo quadro economico gli oneri per queste assunzioni</a:t>
            </a:r>
          </a:p>
          <a:p>
            <a:r>
              <a:rPr lang="it-IT" dirty="0"/>
              <a:t>Le assunzioni flessibili previste nei quadri economici non sono più soggette ad autorizzazione, mentre sono assoggettate a tale vincolo quelle ulteriori</a:t>
            </a:r>
          </a:p>
          <a:p>
            <a:endParaRPr lang="it-IT" dirty="0"/>
          </a:p>
        </p:txBody>
      </p:sp>
      <p:sp>
        <p:nvSpPr>
          <p:cNvPr id="4" name="Segnaposto piè di pagina 3">
            <a:extLst>
              <a:ext uri="{FF2B5EF4-FFF2-40B4-BE49-F238E27FC236}">
                <a16:creationId xmlns:a16="http://schemas.microsoft.com/office/drawing/2014/main" id="{D73CD450-8889-994D-B6F6-59A3EE70F6E7}"/>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C08C0A5A-9C6D-8E46-AA83-DE0B7140EF1B}"/>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2379484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DDD322-159D-9442-BED0-47827B186494}"/>
              </a:ext>
            </a:extLst>
          </p:cNvPr>
          <p:cNvSpPr>
            <a:spLocks noGrp="1"/>
          </p:cNvSpPr>
          <p:nvPr>
            <p:ph type="title"/>
          </p:nvPr>
        </p:nvSpPr>
        <p:spPr/>
        <p:txBody>
          <a:bodyPr>
            <a:normAutofit fontScale="90000"/>
          </a:bodyPr>
          <a:lstStyle/>
          <a:p>
            <a:r>
              <a:rPr lang="it-IT" dirty="0"/>
              <a:t>LA CIRCOLARE RGS 4/2022:  LE ASSUNZIONI FINANZIATE DAI PROGETTI PER L’ATTUAZIONE DEL PNRR/1</a:t>
            </a:r>
          </a:p>
        </p:txBody>
      </p:sp>
      <p:sp>
        <p:nvSpPr>
          <p:cNvPr id="3" name="Segnaposto contenuto 2">
            <a:extLst>
              <a:ext uri="{FF2B5EF4-FFF2-40B4-BE49-F238E27FC236}">
                <a16:creationId xmlns:a16="http://schemas.microsoft.com/office/drawing/2014/main" id="{28AF729C-F3CF-334C-9C61-73AAAFA53256}"/>
              </a:ext>
            </a:extLst>
          </p:cNvPr>
          <p:cNvSpPr>
            <a:spLocks noGrp="1"/>
          </p:cNvSpPr>
          <p:nvPr>
            <p:ph idx="1"/>
          </p:nvPr>
        </p:nvSpPr>
        <p:spPr/>
        <p:txBody>
          <a:bodyPr/>
          <a:lstStyle/>
          <a:p>
            <a:r>
              <a:rPr lang="it-IT" dirty="0"/>
              <a:t>Per l’inserimento nel quadro economico degli oneri per le assunzioni non necessario il consenso preventivo della amministrazione centrale titolari di interventi e della RGS</a:t>
            </a:r>
          </a:p>
          <a:p>
            <a:r>
              <a:rPr lang="it-IT" dirty="0"/>
              <a:t>Indicazione del tetto di spesa:</a:t>
            </a:r>
          </a:p>
          <a:p>
            <a:pPr lvl="0"/>
            <a:r>
              <a:rPr lang="it-IT" dirty="0"/>
              <a:t>Fino a 5.000.000 di euro, 10%, con un massimale di 250.000 euro;</a:t>
            </a:r>
          </a:p>
          <a:p>
            <a:pPr lvl="0"/>
            <a:r>
              <a:rPr lang="it-IT" dirty="0"/>
              <a:t>Da 5.000.001 a 15.000.000 di euro, 5%, con un massimale di 600.000 euro;</a:t>
            </a:r>
          </a:p>
          <a:p>
            <a:pPr lvl="0"/>
            <a:r>
              <a:rPr lang="it-IT" dirty="0"/>
              <a:t>Da 15.000.001 a 50.000.000 di euro, 4%, con un massimale di 1.500.000 euro;</a:t>
            </a:r>
          </a:p>
          <a:p>
            <a:pPr lvl="0"/>
            <a:r>
              <a:rPr lang="it-IT" dirty="0"/>
              <a:t>da 50.000.001 in su, 3%, con un massimale di 3.000.000 euro.</a:t>
            </a:r>
          </a:p>
          <a:p>
            <a:endParaRPr lang="it-IT" dirty="0"/>
          </a:p>
        </p:txBody>
      </p:sp>
      <p:sp>
        <p:nvSpPr>
          <p:cNvPr id="4" name="Segnaposto piè di pagina 3">
            <a:extLst>
              <a:ext uri="{FF2B5EF4-FFF2-40B4-BE49-F238E27FC236}">
                <a16:creationId xmlns:a16="http://schemas.microsoft.com/office/drawing/2014/main" id="{BC401E8D-5FA5-8044-8CC2-FD4A5B34EC9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BED4CCDB-4223-EE49-8A6E-019A1C713284}"/>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1533256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F751FA-11AA-7749-8A99-2B72B92EEF8E}"/>
              </a:ext>
            </a:extLst>
          </p:cNvPr>
          <p:cNvSpPr>
            <a:spLocks noGrp="1"/>
          </p:cNvSpPr>
          <p:nvPr>
            <p:ph type="title"/>
          </p:nvPr>
        </p:nvSpPr>
        <p:spPr/>
        <p:txBody>
          <a:bodyPr>
            <a:normAutofit fontScale="90000"/>
          </a:bodyPr>
          <a:lstStyle/>
          <a:p>
            <a:r>
              <a:rPr lang="it-IT" dirty="0"/>
              <a:t>LA CIRCOLARE RGS 4/2022:  LE ASSUNZIONI FINANZIATE DAI PROGETTI PER L’ATTUAZIONE DEL PNRR/2</a:t>
            </a:r>
          </a:p>
        </p:txBody>
      </p:sp>
      <p:sp>
        <p:nvSpPr>
          <p:cNvPr id="3" name="Segnaposto contenuto 2">
            <a:extLst>
              <a:ext uri="{FF2B5EF4-FFF2-40B4-BE49-F238E27FC236}">
                <a16:creationId xmlns:a16="http://schemas.microsoft.com/office/drawing/2014/main" id="{096DBE56-1EF5-8B41-90A3-85AF5B6D225B}"/>
              </a:ext>
            </a:extLst>
          </p:cNvPr>
          <p:cNvSpPr>
            <a:spLocks noGrp="1"/>
          </p:cNvSpPr>
          <p:nvPr>
            <p:ph idx="1"/>
          </p:nvPr>
        </p:nvSpPr>
        <p:spPr/>
        <p:txBody>
          <a:bodyPr>
            <a:normAutofit fontScale="85000" lnSpcReduction="20000"/>
          </a:bodyPr>
          <a:lstStyle/>
          <a:p>
            <a:r>
              <a:rPr lang="it-IT" dirty="0"/>
              <a:t>Costi ammissibili: riferiti alle attività, anche espletate da esperti esterni, specificatamente destinate a realizzare i singoli progetti... attività di supporto operativo alle strutture interne «se ciò è essenziale per l’attuazione della riforma o dell’investimento proposto”, tra cui “le spese per il personale incaricato di espletare funzioni e attività strettamente necessarie a realizzare progetti finanziati dal PNRR e proveniente da reclutamenti a tempo determinato”, con la precisazione “che tali spese potranno avere ad oggetto esclusivamente nuove assunzioni, non potendosi procedere al finanziamento di spese relative al personale già incluso nella pianta organica delle amministrazioni titolari di interventi PNRR”. </a:t>
            </a:r>
            <a:br>
              <a:rPr lang="it-IT" dirty="0"/>
            </a:br>
            <a:r>
              <a:rPr lang="it-IT" dirty="0"/>
              <a:t>Tra essi, “nei limiti degli importi specifici previsti dalle corrispondenti voci del quadro economico”: “incarichi di progettazione, servizi di direzione lavori, servizi di architettura e ingegneria; collaudo tecnico-amministrativo; incarichi per indagini geologiche e sismiche, incarichi per le operazioni di bonifica archeologica; incarichi in commissioni giudicatrici; altre attività tecnico-operative strettamente finalizzate alla realizzazione dei singoli progetti finanziati dal PNRR”. </a:t>
            </a:r>
          </a:p>
        </p:txBody>
      </p:sp>
      <p:sp>
        <p:nvSpPr>
          <p:cNvPr id="4" name="Segnaposto piè di pagina 3">
            <a:extLst>
              <a:ext uri="{FF2B5EF4-FFF2-40B4-BE49-F238E27FC236}">
                <a16:creationId xmlns:a16="http://schemas.microsoft.com/office/drawing/2014/main" id="{8EA37A25-C475-DD43-8596-4CFFD4F99406}"/>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78BB5661-957E-D846-B0D9-B05BBC5D17B9}"/>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2544494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975608-02EC-F542-9D9E-7FA8FB2A8292}"/>
              </a:ext>
            </a:extLst>
          </p:cNvPr>
          <p:cNvSpPr>
            <a:spLocks noGrp="1"/>
          </p:cNvSpPr>
          <p:nvPr>
            <p:ph type="title"/>
          </p:nvPr>
        </p:nvSpPr>
        <p:spPr/>
        <p:txBody>
          <a:bodyPr>
            <a:normAutofit fontScale="90000"/>
          </a:bodyPr>
          <a:lstStyle/>
          <a:p>
            <a:r>
              <a:rPr lang="it-IT" dirty="0"/>
              <a:t>LA CIRCOLARE RGS 4/2022:  LE ASSUNZIONI FINANZIATE DAI PROGETTI PER L’ATTUAZIONE DEL PNRR/3</a:t>
            </a:r>
          </a:p>
        </p:txBody>
      </p:sp>
      <p:sp>
        <p:nvSpPr>
          <p:cNvPr id="3" name="Segnaposto contenuto 2">
            <a:extLst>
              <a:ext uri="{FF2B5EF4-FFF2-40B4-BE49-F238E27FC236}">
                <a16:creationId xmlns:a16="http://schemas.microsoft.com/office/drawing/2014/main" id="{58B24127-25A0-1448-8373-52131CF5863C}"/>
              </a:ext>
            </a:extLst>
          </p:cNvPr>
          <p:cNvSpPr>
            <a:spLocks noGrp="1"/>
          </p:cNvSpPr>
          <p:nvPr>
            <p:ph idx="1"/>
          </p:nvPr>
        </p:nvSpPr>
        <p:spPr/>
        <p:txBody>
          <a:bodyPr>
            <a:normAutofit fontScale="77500" lnSpcReduction="20000"/>
          </a:bodyPr>
          <a:lstStyle/>
          <a:p>
            <a:r>
              <a:rPr lang="it-IT" dirty="0"/>
              <a:t>Costi non ammissibili: «assistenza tecnica”, cioè “tutte le azioni di supporto finalizzate a garantire gli adempimenti regolamentari previsti”. Tra esse: “le attività di preparazione, monitoraggio, controllo, audit e valutazione, in particolare: studi, analisi, attività di supporto amministrativo alle strutture operative, azioni di informazione e comunicazione, consultazione degli </a:t>
            </a:r>
            <a:r>
              <a:rPr lang="it-IT" dirty="0" err="1"/>
              <a:t>stakeholders</a:t>
            </a:r>
            <a:r>
              <a:rPr lang="it-IT" dirty="0"/>
              <a:t>, spese legate a reti informatiche destinate all’elaborazione e allo scambio delle informazioni”… “i costi relativi all’espletamento delle funzioni ordinarie delle strutture amministrative interne delle Amministrazioni titolari di interventi cui vengono affidati compiti connessi con attivazione, monitoraggio, rendicontazione e controllo degli interventi del PNRR, essendo tali costi correntemente sostenuti dagli enti, ovvero connessi con il loro funzionamento ordinario e, in quanto tali, devono essere posti a carico dei bilanci delle singole Amministrazioni” .. “quota parte di costi del personale, anche se assunto a tempo determinato, per lo svolgimento di attività ordinarie, (nonché) per il rafforzamento delle strutture amministrative, anche se connesse con progettualità finanziate dal PNRR “(es. per attività di monitoraggio, rendicontazione e controllo tipiche delle strutture di </a:t>
            </a:r>
            <a:r>
              <a:rPr lang="it-IT" dirty="0" err="1"/>
              <a:t>governance</a:t>
            </a:r>
            <a:r>
              <a:rPr lang="it-IT" dirty="0"/>
              <a:t> politico-amministrativa)”</a:t>
            </a:r>
          </a:p>
        </p:txBody>
      </p:sp>
      <p:sp>
        <p:nvSpPr>
          <p:cNvPr id="4" name="Segnaposto piè di pagina 3">
            <a:extLst>
              <a:ext uri="{FF2B5EF4-FFF2-40B4-BE49-F238E27FC236}">
                <a16:creationId xmlns:a16="http://schemas.microsoft.com/office/drawing/2014/main" id="{D91FFD78-9D22-3D46-BA9A-FB8ABF2D95AC}"/>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DE3B65CC-3FD3-D144-A846-FE9E8EA76C9A}"/>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3604909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44A151-073E-BC40-A559-311BE2D954D9}"/>
              </a:ext>
            </a:extLst>
          </p:cNvPr>
          <p:cNvSpPr>
            <a:spLocks noGrp="1"/>
          </p:cNvSpPr>
          <p:nvPr>
            <p:ph type="title"/>
          </p:nvPr>
        </p:nvSpPr>
        <p:spPr/>
        <p:txBody>
          <a:bodyPr>
            <a:normAutofit fontScale="90000"/>
          </a:bodyPr>
          <a:lstStyle/>
          <a:p>
            <a:r>
              <a:rPr lang="it-IT" dirty="0"/>
              <a:t>LA CIRCOLARE RGS 4/2022:  LE ASSUNZIONI FINANZIATE DAI PROGETTI PER L’ATTUAZIONE DEL PNRR/4</a:t>
            </a:r>
          </a:p>
        </p:txBody>
      </p:sp>
      <p:sp>
        <p:nvSpPr>
          <p:cNvPr id="3" name="Segnaposto contenuto 2">
            <a:extLst>
              <a:ext uri="{FF2B5EF4-FFF2-40B4-BE49-F238E27FC236}">
                <a16:creationId xmlns:a16="http://schemas.microsoft.com/office/drawing/2014/main" id="{9196E04D-F4C8-2F48-9675-5716C6021942}"/>
              </a:ext>
            </a:extLst>
          </p:cNvPr>
          <p:cNvSpPr>
            <a:spLocks noGrp="1"/>
          </p:cNvSpPr>
          <p:nvPr>
            <p:ph idx="1"/>
          </p:nvPr>
        </p:nvSpPr>
        <p:spPr/>
        <p:txBody>
          <a:bodyPr>
            <a:normAutofit fontScale="92500" lnSpcReduction="20000"/>
          </a:bodyPr>
          <a:lstStyle/>
          <a:p>
            <a:r>
              <a:rPr lang="it-IT" dirty="0"/>
              <a:t>Le amministrazioni centrali titolari delle singole linee di intervento del PNRR possono indicare “specifiche modalità, condizioni e criteri in base ai quali si possono imputare nel relativo quadro economico i costi per il personale da rendicontare a carico del PNRR”, con la previsione delle “specifiche attività e del valore da assegnare alla voce costo del personale.. e dei limiti in termini di percentuale rispetto al quadro economico dei progetti”, nonché dei “requisiti di ammissibilità delle spese relative alle attività di supporto e consulenza esterni”. Tali atti vanno sottoposti al parere preventivo della RGS – Servizio centrale per il PNRR.</a:t>
            </a:r>
            <a:br>
              <a:rPr lang="it-IT" dirty="0"/>
            </a:br>
            <a:r>
              <a:rPr lang="it-IT" dirty="0"/>
              <a:t>Sulla base della circolare e delle condizioni stabilite nell’atto dispositivo della Amministrazione centrale titolare di intervento, ogni ente “titolare di progetto individua il fabbisogno di personale necessario all’attuazione degli stessi e include le relative spese nel quadro economico del progetto, dandone adeguata evidenza”</a:t>
            </a:r>
          </a:p>
        </p:txBody>
      </p:sp>
      <p:sp>
        <p:nvSpPr>
          <p:cNvPr id="4" name="Segnaposto piè di pagina 3">
            <a:extLst>
              <a:ext uri="{FF2B5EF4-FFF2-40B4-BE49-F238E27FC236}">
                <a16:creationId xmlns:a16="http://schemas.microsoft.com/office/drawing/2014/main" id="{96C3B0A7-A00E-A44C-AF1F-2C8115E1922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3819747C-DB45-C74C-8CF1-F7237B143CD3}"/>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2103866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AA01A2C-0CC9-234A-89E1-325CDEBFCCAF}"/>
              </a:ext>
            </a:extLst>
          </p:cNvPr>
          <p:cNvSpPr>
            <a:spLocks noGrp="1"/>
          </p:cNvSpPr>
          <p:nvPr>
            <p:ph type="title"/>
          </p:nvPr>
        </p:nvSpPr>
        <p:spPr/>
        <p:txBody>
          <a:bodyPr>
            <a:normAutofit fontScale="90000"/>
          </a:bodyPr>
          <a:lstStyle/>
          <a:p>
            <a:r>
              <a:rPr lang="it-IT" dirty="0"/>
              <a:t>LA CIRCOLARE RGS 4/2022:  LE ASSUNZIONI FINANZIATE DAI PROGETTI PER L’ATTUAZIONE DEL PNRR/5</a:t>
            </a:r>
          </a:p>
        </p:txBody>
      </p:sp>
      <p:sp>
        <p:nvSpPr>
          <p:cNvPr id="3" name="Segnaposto contenuto 2">
            <a:extLst>
              <a:ext uri="{FF2B5EF4-FFF2-40B4-BE49-F238E27FC236}">
                <a16:creationId xmlns:a16="http://schemas.microsoft.com/office/drawing/2014/main" id="{3688600D-132E-A748-8903-6BCAE1E7CEEA}"/>
              </a:ext>
            </a:extLst>
          </p:cNvPr>
          <p:cNvSpPr>
            <a:spLocks noGrp="1"/>
          </p:cNvSpPr>
          <p:nvPr>
            <p:ph idx="1"/>
          </p:nvPr>
        </p:nvSpPr>
        <p:spPr/>
        <p:txBody>
          <a:bodyPr>
            <a:normAutofit fontScale="85000" lnSpcReduction="20000"/>
          </a:bodyPr>
          <a:lstStyle/>
          <a:p>
            <a:r>
              <a:rPr lang="it-IT" dirty="0"/>
              <a:t>Oneri al di fuori del tetto di spesa per le assunzioni flessibili </a:t>
            </a:r>
          </a:p>
          <a:p>
            <a:r>
              <a:rPr lang="it-IT" dirty="0"/>
              <a:t>i contratti di assunzione e di collaborazione vanno stipulati per un periodo massimo di 36 mesi; che essi “sono eventualmente prorogabili nei limiti della durata di attuazione dei progetti di competenza delle singole Amministrazioni e comunque non oltre il 31 dicembre 2026” </a:t>
            </a:r>
          </a:p>
          <a:p>
            <a:r>
              <a:rPr lang="it-IT" dirty="0"/>
              <a:t>prima di fare ricorso ad esperti esterni occorre verificare “la impossibilità oggettiva di utilizzare risorse umane disponibili al suo interno e seguire le ulteriori prescrizioni previste dall’art. 7 comma 6 del d.lgs. n. 165/2001</a:t>
            </a:r>
          </a:p>
          <a:p>
            <a:r>
              <a:rPr lang="it-IT" dirty="0"/>
              <a:t>l’amministrazione centrale titolare dovrà dare corso alle azioni di recupero; </a:t>
            </a:r>
          </a:p>
          <a:p>
            <a:r>
              <a:rPr lang="it-IT" dirty="0"/>
              <a:t>“alle spese per assunzioni di personale effettuate a valere sulle risorse oggetto di recupero non si applicano le disposizioni di cui all’articolo 57, comma 3-septies, del decreto-legge n. 104 del 2020”, cioè la esclusione dal tetto delle spese del personale ai fini della determinazione delle capacità </a:t>
            </a:r>
            <a:r>
              <a:rPr lang="it-IT" dirty="0" err="1"/>
              <a:t>assunzionali</a:t>
            </a:r>
            <a:r>
              <a:rPr lang="it-IT" dirty="0"/>
              <a:t>”</a:t>
            </a:r>
          </a:p>
        </p:txBody>
      </p:sp>
      <p:sp>
        <p:nvSpPr>
          <p:cNvPr id="4" name="Segnaposto piè di pagina 3">
            <a:extLst>
              <a:ext uri="{FF2B5EF4-FFF2-40B4-BE49-F238E27FC236}">
                <a16:creationId xmlns:a16="http://schemas.microsoft.com/office/drawing/2014/main" id="{ABC23541-350F-0D4C-833F-856A86B62641}"/>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64053E7-FC2C-A741-83C5-8E549305C565}"/>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3263096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DAD3C0F-C0F2-BC45-8F7C-D3F06D1AE2F2}"/>
              </a:ext>
            </a:extLst>
          </p:cNvPr>
          <p:cNvSpPr>
            <a:spLocks noGrp="1"/>
          </p:cNvSpPr>
          <p:nvPr>
            <p:ph type="title"/>
          </p:nvPr>
        </p:nvSpPr>
        <p:spPr/>
        <p:txBody>
          <a:bodyPr/>
          <a:lstStyle/>
          <a:p>
            <a:r>
              <a:rPr lang="it-IT" dirty="0"/>
              <a:t>LE ASSUNZIONI CONNESSE AL PNRR: LEGGE DI CONVERSIONE DEL D.L. N. 152/2021 - 1</a:t>
            </a:r>
          </a:p>
        </p:txBody>
      </p:sp>
      <p:sp>
        <p:nvSpPr>
          <p:cNvPr id="3" name="Segnaposto contenuto 2">
            <a:extLst>
              <a:ext uri="{FF2B5EF4-FFF2-40B4-BE49-F238E27FC236}">
                <a16:creationId xmlns:a16="http://schemas.microsoft.com/office/drawing/2014/main" id="{CC0F7E58-CF1C-F84C-8E2A-F6D3AE4F4A1C}"/>
              </a:ext>
            </a:extLst>
          </p:cNvPr>
          <p:cNvSpPr>
            <a:spLocks noGrp="1"/>
          </p:cNvSpPr>
          <p:nvPr>
            <p:ph idx="1"/>
          </p:nvPr>
        </p:nvSpPr>
        <p:spPr/>
        <p:txBody>
          <a:bodyPr>
            <a:noAutofit/>
          </a:bodyPr>
          <a:lstStyle/>
          <a:p>
            <a:r>
              <a:rPr lang="it-IT" sz="1800" dirty="0"/>
              <a:t>Possibili assunzioni a tempo determinato anche oltre 36 mesi e comunque non oltre il 31.12.2026</a:t>
            </a:r>
          </a:p>
          <a:p>
            <a:r>
              <a:rPr lang="it-IT" sz="1800" dirty="0"/>
              <a:t>Assunzioni per personale non dirigenziale qualificato</a:t>
            </a:r>
          </a:p>
          <a:p>
            <a:r>
              <a:rPr lang="it-IT" sz="1800" dirty="0"/>
              <a:t>Oneri in deroga al tetto di spesa per le assunzioni flessibili</a:t>
            </a:r>
          </a:p>
          <a:p>
            <a:r>
              <a:rPr lang="it-IT" sz="1800" dirty="0"/>
              <a:t>Deroga alla spesa del personale di cui all’articolo 33 del </a:t>
            </a:r>
            <a:r>
              <a:rPr lang="it-IT" sz="1800" dirty="0" err="1"/>
              <a:t>d.l.</a:t>
            </a:r>
            <a:r>
              <a:rPr lang="it-IT" sz="1800" dirty="0"/>
              <a:t> n. 34/2019 e della legge n. 296/2006</a:t>
            </a:r>
          </a:p>
          <a:p>
            <a:r>
              <a:rPr lang="it-IT" sz="1800" dirty="0"/>
              <a:t>Possibili anche da parte dei comuni in condizioni finanziarie critiche: autorizzazione COSFEL</a:t>
            </a:r>
          </a:p>
          <a:p>
            <a:r>
              <a:rPr lang="it-IT" sz="1800" dirty="0"/>
              <a:t>Asseverazione del revisore dei conti sulla sostenibilità finanziaria</a:t>
            </a:r>
          </a:p>
          <a:p>
            <a:r>
              <a:rPr lang="it-IT" sz="1800" dirty="0"/>
              <a:t>Possibile utilizzo dello «scavalco condiviso»</a:t>
            </a:r>
          </a:p>
          <a:p>
            <a:endParaRPr lang="it-IT" sz="1800" dirty="0"/>
          </a:p>
        </p:txBody>
      </p:sp>
      <p:sp>
        <p:nvSpPr>
          <p:cNvPr id="4" name="Segnaposto piè di pagina 3">
            <a:extLst>
              <a:ext uri="{FF2B5EF4-FFF2-40B4-BE49-F238E27FC236}">
                <a16:creationId xmlns:a16="http://schemas.microsoft.com/office/drawing/2014/main" id="{542E0E59-572A-4E4F-BB4B-11762315B98F}"/>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A2525F6F-1944-0F4A-8859-624B53D79A3A}"/>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17377778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CD5136-35E4-3E44-A666-0E4D8238B074}"/>
              </a:ext>
            </a:extLst>
          </p:cNvPr>
          <p:cNvSpPr>
            <a:spLocks noGrp="1"/>
          </p:cNvSpPr>
          <p:nvPr>
            <p:ph type="title"/>
          </p:nvPr>
        </p:nvSpPr>
        <p:spPr/>
        <p:txBody>
          <a:bodyPr/>
          <a:lstStyle/>
          <a:p>
            <a:r>
              <a:rPr lang="it-IT" dirty="0"/>
              <a:t>LE ASSUNZIONI CONNESSE AL PNRR: LEGGE DI CONVERSIONE DEL D.L. N. 152/2021 - 2</a:t>
            </a:r>
          </a:p>
        </p:txBody>
      </p:sp>
      <p:sp>
        <p:nvSpPr>
          <p:cNvPr id="3" name="Segnaposto contenuto 2">
            <a:extLst>
              <a:ext uri="{FF2B5EF4-FFF2-40B4-BE49-F238E27FC236}">
                <a16:creationId xmlns:a16="http://schemas.microsoft.com/office/drawing/2014/main" id="{797C1E83-3BCB-BE4A-AF6F-9E1A51B49282}"/>
              </a:ext>
            </a:extLst>
          </p:cNvPr>
          <p:cNvSpPr>
            <a:spLocks noGrp="1"/>
          </p:cNvSpPr>
          <p:nvPr>
            <p:ph idx="1"/>
          </p:nvPr>
        </p:nvSpPr>
        <p:spPr/>
        <p:txBody>
          <a:bodyPr>
            <a:normAutofit/>
          </a:bodyPr>
          <a:lstStyle/>
          <a:p>
            <a:r>
              <a:rPr lang="it-IT" dirty="0"/>
              <a:t>Gli assunti potranno essere destinatari delle stabilizzazioni una volta maturati 3 anni di anzianità ed entro la soglia massima del 40% dei posti</a:t>
            </a:r>
          </a:p>
          <a:p>
            <a:r>
              <a:rPr lang="it-IT" dirty="0"/>
              <a:t>Possibili il ricorso agli albi di idonei </a:t>
            </a:r>
          </a:p>
          <a:p>
            <a:r>
              <a:rPr lang="it-IT" dirty="0"/>
              <a:t>Queste assunzioni sono possibili anche se non si sono ancora approvati i documenti finanziari</a:t>
            </a:r>
          </a:p>
          <a:p>
            <a:r>
              <a:rPr lang="it-IT" dirty="0"/>
              <a:t>Tetto: prodotto della media delle entrate correnti relative agli ultimi 3 anni, considerate al netto del fondo crediti di dubbia esigibilità stanziato nel bilancio di previsione, per la percentuale di cui alla tabella</a:t>
            </a:r>
          </a:p>
        </p:txBody>
      </p:sp>
      <p:sp>
        <p:nvSpPr>
          <p:cNvPr id="4" name="Segnaposto piè di pagina 3">
            <a:extLst>
              <a:ext uri="{FF2B5EF4-FFF2-40B4-BE49-F238E27FC236}">
                <a16:creationId xmlns:a16="http://schemas.microsoft.com/office/drawing/2014/main" id="{5A2AE3F4-261A-4940-9463-2E414DB8A0CD}"/>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13933746-98C1-CC49-A28C-FB12055DA330}"/>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1533293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79FAD6-47B1-CA4E-8506-034A656F14EC}"/>
              </a:ext>
            </a:extLst>
          </p:cNvPr>
          <p:cNvSpPr>
            <a:spLocks noGrp="1"/>
          </p:cNvSpPr>
          <p:nvPr>
            <p:ph type="title"/>
          </p:nvPr>
        </p:nvSpPr>
        <p:spPr/>
        <p:txBody>
          <a:bodyPr/>
          <a:lstStyle/>
          <a:p>
            <a:r>
              <a:rPr lang="it-IT" dirty="0"/>
              <a:t>IL TETTO DI SPESA PER LE ASSUNZIONI PER L’ATTUAZIONE DEL PNRR - 3 </a:t>
            </a:r>
          </a:p>
        </p:txBody>
      </p:sp>
      <p:graphicFrame>
        <p:nvGraphicFramePr>
          <p:cNvPr id="6" name="Tabella 6">
            <a:extLst>
              <a:ext uri="{FF2B5EF4-FFF2-40B4-BE49-F238E27FC236}">
                <a16:creationId xmlns:a16="http://schemas.microsoft.com/office/drawing/2014/main" id="{033D520A-29B9-744C-8F49-49201B301CCE}"/>
              </a:ext>
            </a:extLst>
          </p:cNvPr>
          <p:cNvGraphicFramePr>
            <a:graphicFrameLocks noGrp="1"/>
          </p:cNvGraphicFramePr>
          <p:nvPr>
            <p:ph idx="1"/>
            <p:extLst>
              <p:ext uri="{D42A27DB-BD31-4B8C-83A1-F6EECF244321}">
                <p14:modId xmlns:p14="http://schemas.microsoft.com/office/powerpoint/2010/main" val="2113791915"/>
              </p:ext>
            </p:extLst>
          </p:nvPr>
        </p:nvGraphicFramePr>
        <p:xfrm>
          <a:off x="1450975" y="2019765"/>
          <a:ext cx="9604374" cy="3333924"/>
        </p:xfrm>
        <a:graphic>
          <a:graphicData uri="http://schemas.openxmlformats.org/drawingml/2006/table">
            <a:tbl>
              <a:tblPr firstRow="1" bandRow="1">
                <a:tableStyleId>{5C22544A-7EE6-4342-B048-85BDC9FD1C3A}</a:tableStyleId>
              </a:tblPr>
              <a:tblGrid>
                <a:gridCol w="5816928">
                  <a:extLst>
                    <a:ext uri="{9D8B030D-6E8A-4147-A177-3AD203B41FA5}">
                      <a16:colId xmlns:a16="http://schemas.microsoft.com/office/drawing/2014/main" val="2535264370"/>
                    </a:ext>
                  </a:extLst>
                </a:gridCol>
                <a:gridCol w="3787446">
                  <a:extLst>
                    <a:ext uri="{9D8B030D-6E8A-4147-A177-3AD203B41FA5}">
                      <a16:colId xmlns:a16="http://schemas.microsoft.com/office/drawing/2014/main" val="2167025611"/>
                    </a:ext>
                  </a:extLst>
                </a:gridCol>
              </a:tblGrid>
              <a:tr h="370436">
                <a:tc>
                  <a:txBody>
                    <a:bodyPr/>
                    <a:lstStyle/>
                    <a:p>
                      <a:r>
                        <a:rPr lang="it-IT" dirty="0"/>
                        <a:t>COMUNI  MENO DI 1.000 ABITANTI</a:t>
                      </a:r>
                    </a:p>
                  </a:txBody>
                  <a:tcPr/>
                </a:tc>
                <a:tc>
                  <a:txBody>
                    <a:bodyPr/>
                    <a:lstStyle/>
                    <a:p>
                      <a:r>
                        <a:rPr lang="it-IT" dirty="0"/>
                        <a:t>3,5% </a:t>
                      </a:r>
                    </a:p>
                  </a:txBody>
                  <a:tcPr/>
                </a:tc>
                <a:extLst>
                  <a:ext uri="{0D108BD9-81ED-4DB2-BD59-A6C34878D82A}">
                    <a16:rowId xmlns:a16="http://schemas.microsoft.com/office/drawing/2014/main" val="544203735"/>
                  </a:ext>
                </a:extLst>
              </a:tr>
              <a:tr h="370436">
                <a:tc>
                  <a:txBody>
                    <a:bodyPr/>
                    <a:lstStyle/>
                    <a:p>
                      <a:r>
                        <a:rPr lang="it-IT" dirty="0"/>
                        <a:t>COMUNI TRA 1.000 E 1.999 ABITANTI</a:t>
                      </a:r>
                    </a:p>
                  </a:txBody>
                  <a:tcPr/>
                </a:tc>
                <a:tc>
                  <a:txBody>
                    <a:bodyPr/>
                    <a:lstStyle/>
                    <a:p>
                      <a:r>
                        <a:rPr lang="it-IT" dirty="0"/>
                        <a:t>2,9%</a:t>
                      </a:r>
                    </a:p>
                  </a:txBody>
                  <a:tcPr/>
                </a:tc>
                <a:extLst>
                  <a:ext uri="{0D108BD9-81ED-4DB2-BD59-A6C34878D82A}">
                    <a16:rowId xmlns:a16="http://schemas.microsoft.com/office/drawing/2014/main" val="4144933058"/>
                  </a:ext>
                </a:extLst>
              </a:tr>
              <a:tr h="370436">
                <a:tc>
                  <a:txBody>
                    <a:bodyPr/>
                    <a:lstStyle/>
                    <a:p>
                      <a:r>
                        <a:rPr lang="it-IT" dirty="0"/>
                        <a:t>COMUNI TRA 2.000 E 2.999 ABITANTI</a:t>
                      </a:r>
                    </a:p>
                  </a:txBody>
                  <a:tcPr/>
                </a:tc>
                <a:tc>
                  <a:txBody>
                    <a:bodyPr/>
                    <a:lstStyle/>
                    <a:p>
                      <a:r>
                        <a:rPr lang="it-IT" dirty="0"/>
                        <a:t>2,4%</a:t>
                      </a:r>
                    </a:p>
                  </a:txBody>
                  <a:tcPr/>
                </a:tc>
                <a:extLst>
                  <a:ext uri="{0D108BD9-81ED-4DB2-BD59-A6C34878D82A}">
                    <a16:rowId xmlns:a16="http://schemas.microsoft.com/office/drawing/2014/main" val="2439437611"/>
                  </a:ext>
                </a:extLst>
              </a:tr>
              <a:tr h="370436">
                <a:tc>
                  <a:txBody>
                    <a:bodyPr/>
                    <a:lstStyle/>
                    <a:p>
                      <a:r>
                        <a:rPr lang="it-IT" dirty="0"/>
                        <a:t>COMUNI TRA 3.000 E 4.999 ABITANTI</a:t>
                      </a:r>
                    </a:p>
                  </a:txBody>
                  <a:tcPr/>
                </a:tc>
                <a:tc>
                  <a:txBody>
                    <a:bodyPr/>
                    <a:lstStyle/>
                    <a:p>
                      <a:r>
                        <a:rPr lang="it-IT" dirty="0"/>
                        <a:t>1,8%</a:t>
                      </a:r>
                    </a:p>
                  </a:txBody>
                  <a:tcPr/>
                </a:tc>
                <a:extLst>
                  <a:ext uri="{0D108BD9-81ED-4DB2-BD59-A6C34878D82A}">
                    <a16:rowId xmlns:a16="http://schemas.microsoft.com/office/drawing/2014/main" val="4226890570"/>
                  </a:ext>
                </a:extLst>
              </a:tr>
              <a:tr h="370436">
                <a:tc>
                  <a:txBody>
                    <a:bodyPr/>
                    <a:lstStyle/>
                    <a:p>
                      <a:r>
                        <a:rPr lang="it-IT" dirty="0"/>
                        <a:t>COMUNI TRA 5.000 E 9.999 ABITANTI</a:t>
                      </a:r>
                    </a:p>
                  </a:txBody>
                  <a:tcPr/>
                </a:tc>
                <a:tc>
                  <a:txBody>
                    <a:bodyPr/>
                    <a:lstStyle/>
                    <a:p>
                      <a:r>
                        <a:rPr lang="it-IT" dirty="0"/>
                        <a:t>1,6%</a:t>
                      </a:r>
                    </a:p>
                  </a:txBody>
                  <a:tcPr/>
                </a:tc>
                <a:extLst>
                  <a:ext uri="{0D108BD9-81ED-4DB2-BD59-A6C34878D82A}">
                    <a16:rowId xmlns:a16="http://schemas.microsoft.com/office/drawing/2014/main" val="4199879560"/>
                  </a:ext>
                </a:extLst>
              </a:tr>
              <a:tr h="370436">
                <a:tc>
                  <a:txBody>
                    <a:bodyPr/>
                    <a:lstStyle/>
                    <a:p>
                      <a:r>
                        <a:rPr lang="it-IT" dirty="0"/>
                        <a:t>COMUNI TRA 10.000 E 59.9999 ABITANTI</a:t>
                      </a:r>
                    </a:p>
                  </a:txBody>
                  <a:tcPr/>
                </a:tc>
                <a:tc>
                  <a:txBody>
                    <a:bodyPr/>
                    <a:lstStyle/>
                    <a:p>
                      <a:r>
                        <a:rPr lang="it-IT" dirty="0"/>
                        <a:t>1%</a:t>
                      </a:r>
                    </a:p>
                  </a:txBody>
                  <a:tcPr/>
                </a:tc>
                <a:extLst>
                  <a:ext uri="{0D108BD9-81ED-4DB2-BD59-A6C34878D82A}">
                    <a16:rowId xmlns:a16="http://schemas.microsoft.com/office/drawing/2014/main" val="3262982446"/>
                  </a:ext>
                </a:extLst>
              </a:tr>
              <a:tr h="370436">
                <a:tc>
                  <a:txBody>
                    <a:bodyPr/>
                    <a:lstStyle/>
                    <a:p>
                      <a:r>
                        <a:rPr lang="it-IT" dirty="0"/>
                        <a:t>COMUNI TRA 60.000 E 249.999 ABITANTI</a:t>
                      </a:r>
                    </a:p>
                  </a:txBody>
                  <a:tcPr/>
                </a:tc>
                <a:tc>
                  <a:txBody>
                    <a:bodyPr/>
                    <a:lstStyle/>
                    <a:p>
                      <a:r>
                        <a:rPr lang="it-IT" dirty="0"/>
                        <a:t>0,5%</a:t>
                      </a:r>
                    </a:p>
                  </a:txBody>
                  <a:tcPr/>
                </a:tc>
                <a:extLst>
                  <a:ext uri="{0D108BD9-81ED-4DB2-BD59-A6C34878D82A}">
                    <a16:rowId xmlns:a16="http://schemas.microsoft.com/office/drawing/2014/main" val="949793644"/>
                  </a:ext>
                </a:extLst>
              </a:tr>
              <a:tr h="370436">
                <a:tc>
                  <a:txBody>
                    <a:bodyPr/>
                    <a:lstStyle/>
                    <a:p>
                      <a:r>
                        <a:rPr lang="it-IT" dirty="0"/>
                        <a:t>COMUNI TRA 250.000 E 1.499.999 ABITANTI</a:t>
                      </a:r>
                    </a:p>
                  </a:txBody>
                  <a:tcPr/>
                </a:tc>
                <a:tc>
                  <a:txBody>
                    <a:bodyPr/>
                    <a:lstStyle/>
                    <a:p>
                      <a:r>
                        <a:rPr lang="it-IT" dirty="0"/>
                        <a:t>0,3%</a:t>
                      </a:r>
                    </a:p>
                  </a:txBody>
                  <a:tcPr/>
                </a:tc>
                <a:extLst>
                  <a:ext uri="{0D108BD9-81ED-4DB2-BD59-A6C34878D82A}">
                    <a16:rowId xmlns:a16="http://schemas.microsoft.com/office/drawing/2014/main" val="1539666526"/>
                  </a:ext>
                </a:extLst>
              </a:tr>
              <a:tr h="370436">
                <a:tc>
                  <a:txBody>
                    <a:bodyPr/>
                    <a:lstStyle/>
                    <a:p>
                      <a:r>
                        <a:rPr lang="it-IT" dirty="0"/>
                        <a:t>COMUNI 1.500.000 ED OLTRE DI ABITANTI</a:t>
                      </a:r>
                    </a:p>
                  </a:txBody>
                  <a:tcPr/>
                </a:tc>
                <a:tc>
                  <a:txBody>
                    <a:bodyPr/>
                    <a:lstStyle/>
                    <a:p>
                      <a:r>
                        <a:rPr lang="it-IT" dirty="0"/>
                        <a:t>0,25%</a:t>
                      </a:r>
                    </a:p>
                  </a:txBody>
                  <a:tcPr/>
                </a:tc>
                <a:extLst>
                  <a:ext uri="{0D108BD9-81ED-4DB2-BD59-A6C34878D82A}">
                    <a16:rowId xmlns:a16="http://schemas.microsoft.com/office/drawing/2014/main" val="2719091798"/>
                  </a:ext>
                </a:extLst>
              </a:tr>
            </a:tbl>
          </a:graphicData>
        </a:graphic>
      </p:graphicFrame>
      <p:sp>
        <p:nvSpPr>
          <p:cNvPr id="4" name="Segnaposto piè di pagina 3">
            <a:extLst>
              <a:ext uri="{FF2B5EF4-FFF2-40B4-BE49-F238E27FC236}">
                <a16:creationId xmlns:a16="http://schemas.microsoft.com/office/drawing/2014/main" id="{DDACE663-0BC0-BC47-9AD6-063B32DC86FE}"/>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8617A2DF-5612-2044-83A6-E4D269930964}"/>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2956199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3DE114-93E0-2948-ACE2-5290476A2C92}"/>
              </a:ext>
            </a:extLst>
          </p:cNvPr>
          <p:cNvSpPr>
            <a:spLocks noGrp="1"/>
          </p:cNvSpPr>
          <p:nvPr>
            <p:ph type="title"/>
          </p:nvPr>
        </p:nvSpPr>
        <p:spPr/>
        <p:txBody>
          <a:bodyPr/>
          <a:lstStyle/>
          <a:p>
            <a:r>
              <a:rPr lang="it-IT" dirty="0"/>
              <a:t>LA CIRCOLARE MINISTERO DELL’INTERNO-DAIT N. 11/2022</a:t>
            </a:r>
          </a:p>
        </p:txBody>
      </p:sp>
      <p:sp>
        <p:nvSpPr>
          <p:cNvPr id="3" name="Segnaposto contenuto 2">
            <a:extLst>
              <a:ext uri="{FF2B5EF4-FFF2-40B4-BE49-F238E27FC236}">
                <a16:creationId xmlns:a16="http://schemas.microsoft.com/office/drawing/2014/main" id="{B431ED92-D90D-A04D-896A-625B09BFAE86}"/>
              </a:ext>
            </a:extLst>
          </p:cNvPr>
          <p:cNvSpPr>
            <a:spLocks noGrp="1"/>
          </p:cNvSpPr>
          <p:nvPr>
            <p:ph idx="1"/>
          </p:nvPr>
        </p:nvSpPr>
        <p:spPr/>
        <p:txBody>
          <a:bodyPr/>
          <a:lstStyle/>
          <a:p>
            <a:r>
              <a:rPr lang="it-IT" dirty="0"/>
              <a:t>Non necessaria la autorizzazione COSFEL per le assunzioni etero finanziate e per gli scavalchi condivisi</a:t>
            </a:r>
          </a:p>
          <a:p>
            <a:r>
              <a:rPr lang="it-IT" dirty="0"/>
              <a:t>Autorizzazione da chiedere in modo specifico cioè senza richieste per altre tipologie</a:t>
            </a:r>
          </a:p>
          <a:p>
            <a:r>
              <a:rPr lang="it-IT" dirty="0"/>
              <a:t>Necessità di indicare il progetto e gli estremi della relativa autorizzazione</a:t>
            </a:r>
          </a:p>
          <a:p>
            <a:r>
              <a:rPr lang="it-IT" dirty="0"/>
              <a:t>Indicazione delle tipologie di assunzioni che si vogliono effettuare</a:t>
            </a:r>
          </a:p>
          <a:p>
            <a:r>
              <a:rPr lang="it-IT" dirty="0"/>
              <a:t>Calcolo della spesa e del rispetto dei vincoli</a:t>
            </a:r>
          </a:p>
          <a:p>
            <a:r>
              <a:rPr lang="it-IT" dirty="0"/>
              <a:t>Asseverazione da parte del revisore dei conti</a:t>
            </a:r>
          </a:p>
        </p:txBody>
      </p:sp>
      <p:sp>
        <p:nvSpPr>
          <p:cNvPr id="4" name="Segnaposto piè di pagina 3">
            <a:extLst>
              <a:ext uri="{FF2B5EF4-FFF2-40B4-BE49-F238E27FC236}">
                <a16:creationId xmlns:a16="http://schemas.microsoft.com/office/drawing/2014/main" id="{A444ECB5-680D-F948-9AD6-FC8D3387AACA}"/>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7CBC529-3B59-7A4C-ABA4-60765060DF4B}"/>
              </a:ext>
            </a:extLst>
          </p:cNvPr>
          <p:cNvSpPr>
            <a:spLocks noGrp="1"/>
          </p:cNvSpPr>
          <p:nvPr>
            <p:ph type="sldNum" sz="quarter" idx="12"/>
          </p:nvPr>
        </p:nvSpPr>
        <p:spPr/>
        <p:txBody>
          <a:bodyPr/>
          <a:lstStyle/>
          <a:p>
            <a:fld id="{6D22F896-40B5-4ADD-8801-0D06FADFA095}" type="slidenum">
              <a:rPr lang="en-US" smtClean="0"/>
              <a:t>29</a:t>
            </a:fld>
            <a:endParaRPr lang="en-US" dirty="0"/>
          </a:p>
        </p:txBody>
      </p:sp>
    </p:spTree>
    <p:extLst>
      <p:ext uri="{BB962C8B-B14F-4D97-AF65-F5344CB8AC3E}">
        <p14:creationId xmlns:p14="http://schemas.microsoft.com/office/powerpoint/2010/main" val="1160169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FBC25DC-A167-514C-9D2A-620894CA564D}"/>
              </a:ext>
            </a:extLst>
          </p:cNvPr>
          <p:cNvSpPr>
            <a:spLocks noGrp="1"/>
          </p:cNvSpPr>
          <p:nvPr>
            <p:ph type="title"/>
          </p:nvPr>
        </p:nvSpPr>
        <p:spPr/>
        <p:txBody>
          <a:bodyPr/>
          <a:lstStyle/>
          <a:p>
            <a:r>
              <a:rPr lang="it-IT" dirty="0"/>
              <a:t>GLI ONERI PER LE ASSUNZIONI CONNESSE AL PNRR NEI COMUNI FINO A 5.000 ABITANTI</a:t>
            </a:r>
          </a:p>
        </p:txBody>
      </p:sp>
      <p:sp>
        <p:nvSpPr>
          <p:cNvPr id="3" name="Segnaposto contenuto 2">
            <a:extLst>
              <a:ext uri="{FF2B5EF4-FFF2-40B4-BE49-F238E27FC236}">
                <a16:creationId xmlns:a16="http://schemas.microsoft.com/office/drawing/2014/main" id="{49FBA7F3-6E34-E74A-8C4B-F1B64BE85E21}"/>
              </a:ext>
            </a:extLst>
          </p:cNvPr>
          <p:cNvSpPr>
            <a:spLocks noGrp="1"/>
          </p:cNvSpPr>
          <p:nvPr>
            <p:ph idx="1"/>
          </p:nvPr>
        </p:nvSpPr>
        <p:spPr/>
        <p:txBody>
          <a:bodyPr>
            <a:normAutofit fontScale="92500" lnSpcReduction="10000"/>
          </a:bodyPr>
          <a:lstStyle/>
          <a:p>
            <a:r>
              <a:rPr lang="it-IT" dirty="0"/>
              <a:t>Istituzione di un fondo di 30 mln di euro per anno dal 2022 al 2026</a:t>
            </a:r>
          </a:p>
          <a:p>
            <a:r>
              <a:rPr lang="it-IT" dirty="0"/>
              <a:t>Ripartizione con DPCM, previa intesa con i Ministri e sentita la Conferenza Stato città</a:t>
            </a:r>
          </a:p>
          <a:p>
            <a:r>
              <a:rPr lang="it-IT" dirty="0"/>
              <a:t>I comuni entro 30 giorni dalla data di entrata in vigore della legge di conversione (31 gennaio 2022) devono comunicare alla Funzione Pubblica “le esigenze di personale connesse alla carenza delle professionalità strettamente necessarie all’attuazione dei progetti il cui costo non è sostenibile a valere sulle risorse disponibili nel bilancio degli enti</a:t>
            </a:r>
          </a:p>
          <a:p>
            <a:r>
              <a:rPr lang="it-IT" dirty="0"/>
              <a:t>Le somme non spese dovranno essere versate al bilancio dello Stato</a:t>
            </a:r>
          </a:p>
          <a:p>
            <a:r>
              <a:rPr lang="it-IT" dirty="0"/>
              <a:t>Il termine del 31 gennaio è ordinatorio e decorre per la FFPP dalla messa in linea della specifica piattaforma per la ricezione di queste richieste</a:t>
            </a:r>
          </a:p>
        </p:txBody>
      </p:sp>
      <p:sp>
        <p:nvSpPr>
          <p:cNvPr id="4" name="Segnaposto piè di pagina 3">
            <a:extLst>
              <a:ext uri="{FF2B5EF4-FFF2-40B4-BE49-F238E27FC236}">
                <a16:creationId xmlns:a16="http://schemas.microsoft.com/office/drawing/2014/main" id="{4F7CC573-D5B6-654D-90AE-BB99608D03D0}"/>
              </a:ext>
            </a:extLst>
          </p:cNvPr>
          <p:cNvSpPr>
            <a:spLocks noGrp="1"/>
          </p:cNvSpPr>
          <p:nvPr>
            <p:ph type="ftr" sz="quarter" idx="11"/>
          </p:nvPr>
        </p:nvSpPr>
        <p:spPr/>
        <p:txBody>
          <a:bodyPr/>
          <a:lstStyle/>
          <a:p>
            <a:endParaRPr lang="en-US" dirty="0"/>
          </a:p>
        </p:txBody>
      </p:sp>
      <p:sp>
        <p:nvSpPr>
          <p:cNvPr id="5" name="Segnaposto numero diapositiva 4">
            <a:extLst>
              <a:ext uri="{FF2B5EF4-FFF2-40B4-BE49-F238E27FC236}">
                <a16:creationId xmlns:a16="http://schemas.microsoft.com/office/drawing/2014/main" id="{E47219D5-9A7D-B045-BD1F-C0B4F04BC482}"/>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2073224054"/>
      </p:ext>
    </p:extLst>
  </p:cSld>
  <p:clrMapOvr>
    <a:masterClrMapping/>
  </p:clrMapOvr>
</p:sld>
</file>

<file path=ppt/theme/theme1.xml><?xml version="1.0" encoding="utf-8"?>
<a:theme xmlns:a="http://schemas.openxmlformats.org/drawingml/2006/main" name="Raccolt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Raccolta</Template>
  <TotalTime>363</TotalTime>
  <Words>3853</Words>
  <Application>Microsoft Macintosh PowerPoint</Application>
  <PresentationFormat>Widescreen</PresentationFormat>
  <Paragraphs>213</Paragraphs>
  <Slides>30</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30</vt:i4>
      </vt:variant>
    </vt:vector>
  </HeadingPairs>
  <TitlesOfParts>
    <vt:vector size="34" baseType="lpstr">
      <vt:lpstr>Arial</vt:lpstr>
      <vt:lpstr>Calibri</vt:lpstr>
      <vt:lpstr>Gill Sans MT</vt:lpstr>
      <vt:lpstr>Raccolta</vt:lpstr>
      <vt:lpstr>LE ASSUNZIONI nell’anno 2022</vt:lpstr>
      <vt:lpstr>DOTT.  ARTURO BIANCO</vt:lpstr>
      <vt:lpstr>LE CAPACITA’ ASSUNZIONALI</vt:lpstr>
      <vt:lpstr>LE CAPACITA’ ASSUNZIONALI/COMUNI</vt:lpstr>
      <vt:lpstr>LE Capacita’ ASSUNZIONALI: PROVINCE E CITTA’ METROPOLITANE </vt:lpstr>
      <vt:lpstr>LE CAPACITA’ ASSUNZIONALI: REGIONI A STATUTO ORDINARIO</vt:lpstr>
      <vt:lpstr>IL PROGRAMMA DEL FABBISOGNO DEL PERSONALE/1</vt:lpstr>
      <vt:lpstr>Il programma del fabbisogno del personale/2</vt:lpstr>
      <vt:lpstr>LE TIPOLOGIE DI ASSUNZIONE</vt:lpstr>
      <vt:lpstr>I VINCOLI ALLE ASSUNZIONI</vt:lpstr>
      <vt:lpstr>LE PROGRESSIONI VERTICALI</vt:lpstr>
      <vt:lpstr>LA MOBILITA’ VOLONTARIA/1</vt:lpstr>
      <vt:lpstr>LA MOBILITA’ VOLONTARIA/2</vt:lpstr>
      <vt:lpstr>LE SELEZIONI UNICHE NEGLI ENTI LOCALI/1</vt:lpstr>
      <vt:lpstr>LE SELEZIONI UNICHE NEGLI ENTI LOCALI/2</vt:lpstr>
      <vt:lpstr>I CONCORSI/1</vt:lpstr>
      <vt:lpstr>I CONCORSI/2</vt:lpstr>
      <vt:lpstr>LE ASSUNZIONI FLESSIBILI</vt:lpstr>
      <vt:lpstr>LE ASSUNZIONI PER L’ATTUAZIONE DEL PNRR NEL D.L. N. 80/2021</vt:lpstr>
      <vt:lpstr>Le modifiche alle disposizioni sulle assunzioni per l’attuazione del pnrr</vt:lpstr>
      <vt:lpstr>LA CIRCOLARE RGS 4/2022:  LE ASSUNZIONI FINANZIATE DAI PROGETTI PER L’ATTUAZIONE DEL PNRR/1</vt:lpstr>
      <vt:lpstr>LA CIRCOLARE RGS 4/2022:  LE ASSUNZIONI FINANZIATE DAI PROGETTI PER L’ATTUAZIONE DEL PNRR/2</vt:lpstr>
      <vt:lpstr>LA CIRCOLARE RGS 4/2022:  LE ASSUNZIONI FINANZIATE DAI PROGETTI PER L’ATTUAZIONE DEL PNRR/3</vt:lpstr>
      <vt:lpstr>LA CIRCOLARE RGS 4/2022:  LE ASSUNZIONI FINANZIATE DAI PROGETTI PER L’ATTUAZIONE DEL PNRR/4</vt:lpstr>
      <vt:lpstr>LA CIRCOLARE RGS 4/2022:  LE ASSUNZIONI FINANZIATE DAI PROGETTI PER L’ATTUAZIONE DEL PNRR/5</vt:lpstr>
      <vt:lpstr>LE ASSUNZIONI CONNESSE AL PNRR: LEGGE DI CONVERSIONE DEL D.L. N. 152/2021 - 1</vt:lpstr>
      <vt:lpstr>LE ASSUNZIONI CONNESSE AL PNRR: LEGGE DI CONVERSIONE DEL D.L. N. 152/2021 - 2</vt:lpstr>
      <vt:lpstr>IL TETTO DI SPESA PER LE ASSUNZIONI PER L’ATTUAZIONE DEL PNRR - 3 </vt:lpstr>
      <vt:lpstr>LA CIRCOLARE MINISTERO DELL’INTERNO-DAIT N. 11/2022</vt:lpstr>
      <vt:lpstr>GLI ONERI PER LE ASSUNZIONI CONNESSE AL PNRR NEI COMUNI FINO A 5.000 ABITANTI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L’applicazione del d.l. n. 80/2021 ed il reclutamento nelle PA</dc:title>
  <dc:creator>Arturo Bianco</dc:creator>
  <cp:lastModifiedBy>Arturo Bianco</cp:lastModifiedBy>
  <cp:revision>16</cp:revision>
  <dcterms:created xsi:type="dcterms:W3CDTF">2021-09-12T12:58:44Z</dcterms:created>
  <dcterms:modified xsi:type="dcterms:W3CDTF">2022-12-12T07:52:44Z</dcterms:modified>
</cp:coreProperties>
</file>