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56" r:id="rId2"/>
    <p:sldId id="257" r:id="rId3"/>
    <p:sldId id="258" r:id="rId4"/>
    <p:sldId id="338" r:id="rId5"/>
    <p:sldId id="274" r:id="rId6"/>
    <p:sldId id="275" r:id="rId7"/>
    <p:sldId id="276" r:id="rId8"/>
    <p:sldId id="277" r:id="rId9"/>
    <p:sldId id="278" r:id="rId10"/>
    <p:sldId id="326" r:id="rId11"/>
    <p:sldId id="327" r:id="rId12"/>
    <p:sldId id="328" r:id="rId13"/>
    <p:sldId id="279" r:id="rId14"/>
    <p:sldId id="280" r:id="rId15"/>
    <p:sldId id="281" r:id="rId16"/>
    <p:sldId id="282" r:id="rId17"/>
    <p:sldId id="283" r:id="rId18"/>
    <p:sldId id="284" r:id="rId19"/>
    <p:sldId id="285" r:id="rId20"/>
    <p:sldId id="286" r:id="rId21"/>
    <p:sldId id="339" r:id="rId22"/>
    <p:sldId id="340" r:id="rId23"/>
    <p:sldId id="341" r:id="rId24"/>
    <p:sldId id="342" r:id="rId25"/>
    <p:sldId id="310" r:id="rId26"/>
    <p:sldId id="311" r:id="rId27"/>
    <p:sldId id="313" r:id="rId28"/>
    <p:sldId id="323" r:id="rId29"/>
    <p:sldId id="324" r:id="rId30"/>
    <p:sldId id="314" r:id="rId31"/>
    <p:sldId id="312" r:id="rId32"/>
    <p:sldId id="315" r:id="rId33"/>
    <p:sldId id="316" r:id="rId34"/>
    <p:sldId id="317" r:id="rId35"/>
    <p:sldId id="318" r:id="rId36"/>
    <p:sldId id="319" r:id="rId37"/>
    <p:sldId id="320" r:id="rId38"/>
    <p:sldId id="321" r:id="rId39"/>
    <p:sldId id="322" r:id="rId40"/>
    <p:sldId id="325" r:id="rId41"/>
    <p:sldId id="329" r:id="rId42"/>
    <p:sldId id="330" r:id="rId43"/>
    <p:sldId id="331" r:id="rId44"/>
    <p:sldId id="332" r:id="rId45"/>
    <p:sldId id="333" r:id="rId46"/>
    <p:sldId id="334" r:id="rId47"/>
    <p:sldId id="335" r:id="rId48"/>
    <p:sldId id="336" r:id="rId49"/>
    <p:sldId id="337"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31"/>
    <p:restoredTop sz="91411"/>
  </p:normalViewPr>
  <p:slideViewPr>
    <p:cSldViewPr snapToGrid="0" snapToObjects="1">
      <p:cViewPr varScale="1">
        <p:scale>
          <a:sx n="102" d="100"/>
          <a:sy n="102" d="100"/>
        </p:scale>
        <p:origin x="96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turo Bianco" userId="119967bb2da43cd1" providerId="LiveId" clId="{CD35190C-9C54-6248-8E72-2C41C4377237}"/>
    <pc:docChg chg="custSel modSld">
      <pc:chgData name="Arturo Bianco" userId="119967bb2da43cd1" providerId="LiveId" clId="{CD35190C-9C54-6248-8E72-2C41C4377237}" dt="2022-06-14T17:14:49.965" v="167" actId="20577"/>
      <pc:docMkLst>
        <pc:docMk/>
      </pc:docMkLst>
      <pc:sldChg chg="modSp mod">
        <pc:chgData name="Arturo Bianco" userId="119967bb2da43cd1" providerId="LiveId" clId="{CD35190C-9C54-6248-8E72-2C41C4377237}" dt="2022-06-14T17:14:00.799" v="66" actId="20577"/>
        <pc:sldMkLst>
          <pc:docMk/>
          <pc:sldMk cId="1393595808" sldId="257"/>
        </pc:sldMkLst>
        <pc:spChg chg="mod">
          <ac:chgData name="Arturo Bianco" userId="119967bb2da43cd1" providerId="LiveId" clId="{CD35190C-9C54-6248-8E72-2C41C4377237}" dt="2022-06-14T17:14:00.799" v="66" actId="20577"/>
          <ac:spMkLst>
            <pc:docMk/>
            <pc:sldMk cId="1393595808" sldId="257"/>
            <ac:spMk id="3" creationId="{00000000-0000-0000-0000-000000000000}"/>
          </ac:spMkLst>
        </pc:spChg>
      </pc:sldChg>
      <pc:sldChg chg="modSp mod">
        <pc:chgData name="Arturo Bianco" userId="119967bb2da43cd1" providerId="LiveId" clId="{CD35190C-9C54-6248-8E72-2C41C4377237}" dt="2022-06-14T17:14:49.965" v="167" actId="20577"/>
        <pc:sldMkLst>
          <pc:docMk/>
          <pc:sldMk cId="1497525804" sldId="258"/>
        </pc:sldMkLst>
        <pc:spChg chg="mod">
          <ac:chgData name="Arturo Bianco" userId="119967bb2da43cd1" providerId="LiveId" clId="{CD35190C-9C54-6248-8E72-2C41C4377237}" dt="2022-06-14T17:14:49.965" v="167" actId="20577"/>
          <ac:spMkLst>
            <pc:docMk/>
            <pc:sldMk cId="1497525804" sldId="258"/>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067889-42AB-C14C-8ADB-94D91C7D3AC4}" type="datetimeFigureOut">
              <a:rPr lang="it-IT" smtClean="0"/>
              <a:t>14/06/22</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F04C89-6276-DE4F-B767-553961720693}" type="slidenum">
              <a:rPr lang="it-IT" smtClean="0"/>
              <a:t>‹N›</a:t>
            </a:fld>
            <a:endParaRPr lang="it-IT"/>
          </a:p>
        </p:txBody>
      </p:sp>
    </p:spTree>
    <p:extLst>
      <p:ext uri="{BB962C8B-B14F-4D97-AF65-F5344CB8AC3E}">
        <p14:creationId xmlns:p14="http://schemas.microsoft.com/office/powerpoint/2010/main" val="1077344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4DF04C89-6276-DE4F-B767-553961720693}" type="slidenum">
              <a:rPr lang="it-IT" smtClean="0"/>
              <a:t>1</a:t>
            </a:fld>
            <a:endParaRPr lang="it-IT"/>
          </a:p>
        </p:txBody>
      </p:sp>
    </p:spTree>
    <p:extLst>
      <p:ext uri="{BB962C8B-B14F-4D97-AF65-F5344CB8AC3E}">
        <p14:creationId xmlns:p14="http://schemas.microsoft.com/office/powerpoint/2010/main" val="1495156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DF04C89-6276-DE4F-B767-553961720693}" type="slidenum">
              <a:rPr lang="it-IT" smtClean="0"/>
              <a:t>23</a:t>
            </a:fld>
            <a:endParaRPr lang="it-IT"/>
          </a:p>
        </p:txBody>
      </p:sp>
    </p:spTree>
    <p:extLst>
      <p:ext uri="{BB962C8B-B14F-4D97-AF65-F5344CB8AC3E}">
        <p14:creationId xmlns:p14="http://schemas.microsoft.com/office/powerpoint/2010/main" val="84219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it-IT"/>
              <a:t>Fare clic per modificare stile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26695CE6-B31F-D042-A523-E6F3B616C1B0}" type="datetime1">
              <a:rPr lang="it-IT" smtClean="0"/>
              <a:t>14/06/22</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‹N›</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11FA77-BA2B-4C41-B5CC-454F6EBDB3C3}" type="datetime1">
              <a:rPr lang="it-IT" smtClean="0"/>
              <a:t>14/06/22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it-IT"/>
              <a:t>Fare clic per modificare stile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3553F682-5969-DF4E-B31A-CC6816052BC0}" type="datetime1">
              <a:rPr lang="it-IT" smtClean="0"/>
              <a:t>14/06/22</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‹N›</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it-IT"/>
              <a:t>Fare clic per modificare stile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B2DD57C-C509-144A-A27D-D05F0225BE39}" type="datetime1">
              <a:rPr lang="it-IT" smtClean="0"/>
              <a:t>14/06/22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it-IT"/>
              <a:t>Fare clic per modificare stile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7A2F6401-414E-2E46-ABB4-C69063E4939C}" type="datetime1">
              <a:rPr lang="it-IT" smtClean="0"/>
              <a:t>14/06/22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Date Placeholder 2"/>
          <p:cNvSpPr>
            <a:spLocks noGrp="1"/>
          </p:cNvSpPr>
          <p:nvPr>
            <p:ph type="dt" sz="half" idx="10"/>
          </p:nvPr>
        </p:nvSpPr>
        <p:spPr/>
        <p:txBody>
          <a:bodyPr/>
          <a:lstStyle/>
          <a:p>
            <a:fld id="{4DBC2CE5-B0A4-4944-AB66-4ACCBE9753FC}" type="datetime1">
              <a:rPr lang="it-IT" smtClean="0"/>
              <a:t>14/06/22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79707F-C08B-4845-BC2F-BE730762DA4C}" type="datetime1">
              <a:rPr lang="it-IT" smtClean="0"/>
              <a:t>14/06/22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it-IT"/>
              <a:t>Fare clic per modificare stile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CC82CF1-F0F4-094D-86C3-15474AFBF4AD}" type="datetime1">
              <a:rPr lang="it-IT" smtClean="0"/>
              <a:t>14/06/22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it-IT"/>
              <a:t>Fare clic per modificare stile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Trascinare l'immagine su un segnaposto o fare clic sull'icona per aggiungerla</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CF54ADD-C73B-3547-B9E0-9B9D358DACF9}" type="datetime1">
              <a:rPr lang="it-IT" smtClean="0"/>
              <a:t>14/06/22</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stile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CB6D7D6-88C2-A846-9863-B37EF9E19D27}" type="datetime1">
              <a:rPr lang="it-IT" smtClean="0"/>
              <a:t>14/06/22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it-IT"/>
              <a:t>Fare clic per modificare stile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AD128DA-A441-374D-A02A-38D139D522AD}" type="datetime1">
              <a:rPr lang="it-IT" smtClean="0"/>
              <a:t>14/06/22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it-IT"/>
              <a:t>Fare clic per modificare stile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61A93491-CD31-3845-9593-B0BC63027334}" type="datetime1">
              <a:rPr lang="it-IT" smtClean="0"/>
              <a:t>14/06/22</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‹N›</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129440" y="1858053"/>
            <a:ext cx="8361229" cy="2098226"/>
          </a:xfrm>
        </p:spPr>
        <p:txBody>
          <a:bodyPr/>
          <a:lstStyle/>
          <a:p>
            <a:r>
              <a:rPr lang="it-IT" sz="6000" dirty="0"/>
              <a:t>Anticorruzione: Le disposizioni per il  </a:t>
            </a:r>
            <a:r>
              <a:rPr lang="it-IT" sz="6000" dirty="0" err="1"/>
              <a:t>perSonale</a:t>
            </a:r>
            <a:endParaRPr lang="it-IT" sz="6000" dirty="0"/>
          </a:p>
        </p:txBody>
      </p:sp>
      <p:sp>
        <p:nvSpPr>
          <p:cNvPr id="3" name="Sottotitolo 2"/>
          <p:cNvSpPr>
            <a:spLocks noGrp="1"/>
          </p:cNvSpPr>
          <p:nvPr>
            <p:ph type="subTitle" idx="1"/>
          </p:nvPr>
        </p:nvSpPr>
        <p:spPr/>
        <p:txBody>
          <a:bodyPr/>
          <a:lstStyle/>
          <a:p>
            <a:r>
              <a:rPr lang="it-IT" dirty="0"/>
              <a:t>Materiale didattico a cura del dott. Arturo Bianco</a:t>
            </a:r>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pPr/>
              <a:t>1</a:t>
            </a:fld>
            <a:endParaRPr lang="en-US" dirty="0"/>
          </a:p>
        </p:txBody>
      </p:sp>
    </p:spTree>
    <p:extLst>
      <p:ext uri="{BB962C8B-B14F-4D97-AF65-F5344CB8AC3E}">
        <p14:creationId xmlns:p14="http://schemas.microsoft.com/office/powerpoint/2010/main" val="1549968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Dott. Arturo Bianco</a:t>
            </a:r>
          </a:p>
        </p:txBody>
      </p:sp>
      <p:sp>
        <p:nvSpPr>
          <p:cNvPr id="3" name="Segnaposto contenuto 2"/>
          <p:cNvSpPr>
            <a:spLocks noGrp="1"/>
          </p:cNvSpPr>
          <p:nvPr>
            <p:ph idx="1"/>
          </p:nvPr>
        </p:nvSpPr>
        <p:spPr/>
        <p:txBody>
          <a:bodyPr>
            <a:normAutofit lnSpcReduction="10000"/>
          </a:bodyPr>
          <a:lstStyle/>
          <a:p>
            <a:r>
              <a:rPr lang="it-IT" dirty="0"/>
              <a:t>Esperto in gestione delle risorse umane, già consulente </a:t>
            </a:r>
            <a:r>
              <a:rPr lang="it-IT" dirty="0" err="1"/>
              <a:t>Dagla</a:t>
            </a:r>
            <a:r>
              <a:rPr lang="it-IT" dirty="0"/>
              <a:t>, Aran ed Anci, già dirigente </a:t>
            </a:r>
            <a:r>
              <a:rPr lang="it-IT" dirty="0" err="1"/>
              <a:t>Ancitel</a:t>
            </a:r>
            <a:r>
              <a:rPr lang="it-IT" dirty="0"/>
              <a:t>, consulente </a:t>
            </a:r>
            <a:r>
              <a:rPr lang="it-IT" dirty="0" err="1"/>
              <a:t>Ifel</a:t>
            </a:r>
            <a:endParaRPr lang="it-IT" dirty="0"/>
          </a:p>
          <a:p>
            <a:r>
              <a:rPr lang="it-IT" dirty="0"/>
              <a:t>Autore di: «Il contratto dei dirigenti e dei segretari» (Maggioli editore 2021), «La gestione del personale negli enti locali» (</a:t>
            </a:r>
            <a:r>
              <a:rPr lang="it-IT" dirty="0" err="1"/>
              <a:t>Cel</a:t>
            </a:r>
            <a:r>
              <a:rPr lang="it-IT" dirty="0"/>
              <a:t> editore 2020); «Funzioni locali, il nuovo CCNL per il personale non dirigente» (</a:t>
            </a:r>
            <a:r>
              <a:rPr lang="it-IT" dirty="0" err="1"/>
              <a:t>Cel</a:t>
            </a:r>
            <a:r>
              <a:rPr lang="it-IT" dirty="0"/>
              <a:t> editore 2018); »Contrattazione, controlli e responsabilità» (Maggioli editore 2019)</a:t>
            </a:r>
          </a:p>
          <a:p>
            <a:r>
              <a:rPr lang="it-IT" dirty="0"/>
              <a:t>Giornalista, collabora con il Sole 24 Ore, dirige »Il Bollettino del Personale degli enti locali», «Oggi PA», «Città mia»</a:t>
            </a:r>
          </a:p>
          <a:p>
            <a:r>
              <a:rPr lang="it-IT" dirty="0"/>
              <a:t>Già Presidente Anci Sicilia e componente la Presidenza Nazionale dell’Anci</a:t>
            </a:r>
          </a:p>
          <a:p>
            <a:r>
              <a:rPr lang="it-IT" dirty="0"/>
              <a:t>Presidente e/o componente Nuclei di Valutazione</a:t>
            </a:r>
          </a:p>
          <a:p>
            <a:endParaRPr lang="it-IT" altLang="it-IT" dirty="0">
              <a:ea typeface="ＭＳ Ｐゴシック" charset="-128"/>
            </a:endParaRPr>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t>2</a:t>
            </a:fld>
            <a:endParaRPr lang="en-US" dirty="0"/>
          </a:p>
        </p:txBody>
      </p:sp>
    </p:spTree>
    <p:extLst>
      <p:ext uri="{BB962C8B-B14F-4D97-AF65-F5344CB8AC3E}">
        <p14:creationId xmlns:p14="http://schemas.microsoft.com/office/powerpoint/2010/main" val="1393595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quadro normativo</a:t>
            </a:r>
          </a:p>
        </p:txBody>
      </p:sp>
      <p:sp>
        <p:nvSpPr>
          <p:cNvPr id="3" name="Segnaposto contenuto 2"/>
          <p:cNvSpPr>
            <a:spLocks noGrp="1"/>
          </p:cNvSpPr>
          <p:nvPr>
            <p:ph idx="1"/>
          </p:nvPr>
        </p:nvSpPr>
        <p:spPr/>
        <p:txBody>
          <a:bodyPr>
            <a:normAutofit fontScale="85000" lnSpcReduction="10000"/>
          </a:bodyPr>
          <a:lstStyle/>
          <a:p>
            <a:r>
              <a:rPr lang="it-IT" dirty="0"/>
              <a:t>Legge n. 190/2012  </a:t>
            </a:r>
            <a:r>
              <a:rPr lang="it-IT" dirty="0" err="1"/>
              <a:t>DLgs</a:t>
            </a:r>
            <a:r>
              <a:rPr lang="it-IT" dirty="0"/>
              <a:t> n. 33/2013 (trasparenza)</a:t>
            </a:r>
          </a:p>
          <a:p>
            <a:r>
              <a:rPr lang="it-IT" dirty="0" err="1"/>
              <a:t>DLgs</a:t>
            </a:r>
            <a:r>
              <a:rPr lang="it-IT" dirty="0"/>
              <a:t> n. 39/2013 (</a:t>
            </a:r>
            <a:r>
              <a:rPr lang="it-IT" dirty="0" err="1"/>
              <a:t>inconferibilità</a:t>
            </a:r>
            <a:r>
              <a:rPr lang="it-IT" dirty="0"/>
              <a:t> ed incompatibilità)</a:t>
            </a:r>
          </a:p>
          <a:p>
            <a:r>
              <a:rPr lang="it-IT" dirty="0"/>
              <a:t>DPR n. 62/2013 (codice comportamento)</a:t>
            </a:r>
          </a:p>
          <a:p>
            <a:r>
              <a:rPr lang="it-IT" dirty="0"/>
              <a:t>DL n. 90/2014 (istituzione ANAC e rafforzamento sanzioni amministrazioni inadempienti)</a:t>
            </a:r>
          </a:p>
          <a:p>
            <a:r>
              <a:rPr lang="it-IT" dirty="0"/>
              <a:t>Legge n. 69/2015 (modifica delle sanzioni penali)</a:t>
            </a:r>
          </a:p>
          <a:p>
            <a:r>
              <a:rPr lang="it-IT" dirty="0"/>
              <a:t>Legge n. 124/2015 (delega per la semplificazione e revisione)</a:t>
            </a:r>
          </a:p>
          <a:p>
            <a:r>
              <a:rPr lang="it-IT" dirty="0"/>
              <a:t>Legge n. 208/2015 (rotazione) </a:t>
            </a:r>
            <a:r>
              <a:rPr lang="it-IT" dirty="0" err="1"/>
              <a:t>DLgs</a:t>
            </a:r>
            <a:r>
              <a:rPr lang="it-IT" dirty="0"/>
              <a:t> 97/2016 (FOIA)</a:t>
            </a:r>
          </a:p>
          <a:p>
            <a:r>
              <a:rPr lang="it-IT" dirty="0"/>
              <a:t>D.L. n. 80/2021 (superamento del Piano Anticorruzione e confluenza </a:t>
            </a:r>
            <a:r>
              <a:rPr lang="it-IT"/>
              <a:t>nel PIAO)</a:t>
            </a:r>
            <a:endParaRPr lang="it-IT" dirty="0"/>
          </a:p>
          <a:p>
            <a:r>
              <a:rPr lang="it-IT" dirty="0"/>
              <a:t>Norme di attuazione: Piano Nazionale Anticorruzione (delibera ANAC 831/2016, 1208/2017, 1074/2018 e 1064/2019)</a:t>
            </a:r>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t>3</a:t>
            </a:fld>
            <a:endParaRPr lang="en-US" dirty="0"/>
          </a:p>
        </p:txBody>
      </p:sp>
    </p:spTree>
    <p:extLst>
      <p:ext uri="{BB962C8B-B14F-4D97-AF65-F5344CB8AC3E}">
        <p14:creationId xmlns:p14="http://schemas.microsoft.com/office/powerpoint/2010/main" val="1497525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1E733F-FB70-1D4F-8E5C-A2CE67F76CE9}"/>
              </a:ext>
            </a:extLst>
          </p:cNvPr>
          <p:cNvSpPr>
            <a:spLocks noGrp="1"/>
          </p:cNvSpPr>
          <p:nvPr>
            <p:ph type="title"/>
          </p:nvPr>
        </p:nvSpPr>
        <p:spPr/>
        <p:txBody>
          <a:bodyPr/>
          <a:lstStyle/>
          <a:p>
            <a:r>
              <a:rPr lang="it-IT" dirty="0"/>
              <a:t>Le norme anticorruzione</a:t>
            </a:r>
          </a:p>
        </p:txBody>
      </p:sp>
      <p:sp>
        <p:nvSpPr>
          <p:cNvPr id="3" name="Segnaposto contenuto 2">
            <a:extLst>
              <a:ext uri="{FF2B5EF4-FFF2-40B4-BE49-F238E27FC236}">
                <a16:creationId xmlns:a16="http://schemas.microsoft.com/office/drawing/2014/main" id="{3AC40619-4701-D046-9E17-061642B4CD50}"/>
              </a:ext>
            </a:extLst>
          </p:cNvPr>
          <p:cNvSpPr>
            <a:spLocks noGrp="1"/>
          </p:cNvSpPr>
          <p:nvPr>
            <p:ph idx="1"/>
          </p:nvPr>
        </p:nvSpPr>
        <p:spPr/>
        <p:txBody>
          <a:bodyPr>
            <a:normAutofit/>
          </a:bodyPr>
          <a:lstStyle/>
          <a:p>
            <a:r>
              <a:rPr lang="it-IT" sz="2400" dirty="0"/>
              <a:t>Disposizioni a 360 gradi</a:t>
            </a:r>
          </a:p>
          <a:p>
            <a:r>
              <a:rPr lang="it-IT" sz="2400" dirty="0"/>
              <a:t>Responsabile anticorruzione</a:t>
            </a:r>
          </a:p>
          <a:p>
            <a:r>
              <a:rPr lang="it-IT" sz="2400" dirty="0"/>
              <a:t>Piano anticorruzione</a:t>
            </a:r>
          </a:p>
          <a:p>
            <a:r>
              <a:rPr lang="it-IT" sz="2400" dirty="0"/>
              <a:t>Attività ad elevato rischio di corruzione</a:t>
            </a:r>
          </a:p>
          <a:p>
            <a:r>
              <a:rPr lang="it-IT" sz="2400" dirty="0"/>
              <a:t>Rotazione ordinaria e straordinaria</a:t>
            </a:r>
          </a:p>
          <a:p>
            <a:r>
              <a:rPr lang="it-IT" sz="2400" dirty="0"/>
              <a:t>Trasparenza</a:t>
            </a:r>
          </a:p>
          <a:p>
            <a:r>
              <a:rPr lang="it-IT" sz="2400" dirty="0"/>
              <a:t>Disposizioni penali</a:t>
            </a:r>
          </a:p>
        </p:txBody>
      </p:sp>
      <p:sp>
        <p:nvSpPr>
          <p:cNvPr id="4" name="Segnaposto piè di pagina 3">
            <a:extLst>
              <a:ext uri="{FF2B5EF4-FFF2-40B4-BE49-F238E27FC236}">
                <a16:creationId xmlns:a16="http://schemas.microsoft.com/office/drawing/2014/main" id="{7F9D577B-BACA-3343-A008-9C2A6C794F81}"/>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FE26FDB2-EF8A-7347-BA71-9515088FA71B}"/>
              </a:ext>
            </a:extLst>
          </p:cNvPr>
          <p:cNvSpPr>
            <a:spLocks noGrp="1"/>
          </p:cNvSpPr>
          <p:nvPr>
            <p:ph type="sldNum" sz="quarter" idx="12"/>
          </p:nvPr>
        </p:nvSpPr>
        <p:spPr/>
        <p:txBody>
          <a:bodyPr/>
          <a:lstStyle/>
          <a:p>
            <a:fld id="{69E57DC2-970A-4B3E-BB1C-7A09969E49DF}" type="slidenum">
              <a:rPr lang="en-US" smtClean="0"/>
              <a:t>4</a:t>
            </a:fld>
            <a:endParaRPr lang="en-US" dirty="0"/>
          </a:p>
        </p:txBody>
      </p:sp>
    </p:spTree>
    <p:extLst>
      <p:ext uri="{BB962C8B-B14F-4D97-AF65-F5344CB8AC3E}">
        <p14:creationId xmlns:p14="http://schemas.microsoft.com/office/powerpoint/2010/main" val="4124163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L’attenzione al personale: la rotazione</a:t>
            </a:r>
          </a:p>
        </p:txBody>
      </p:sp>
      <p:sp>
        <p:nvSpPr>
          <p:cNvPr id="3" name="Segnaposto contenuto 2"/>
          <p:cNvSpPr>
            <a:spLocks noGrp="1"/>
          </p:cNvSpPr>
          <p:nvPr>
            <p:ph idx="1"/>
          </p:nvPr>
        </p:nvSpPr>
        <p:spPr/>
        <p:txBody>
          <a:bodyPr>
            <a:normAutofit fontScale="62500" lnSpcReduction="20000"/>
          </a:bodyPr>
          <a:lstStyle/>
          <a:p>
            <a:r>
              <a:rPr lang="it-IT" sz="2800" dirty="0"/>
              <a:t>Principio dettato, con riferimento alle attività a più elevato rischio di corruzione, sia per i dirigenti che per i dipendenti impegnati nelle attività a più elevato rischio di corruzione</a:t>
            </a:r>
          </a:p>
          <a:p>
            <a:r>
              <a:rPr lang="it-IT" sz="2800" dirty="0"/>
              <a:t>Principio dettato dal CCNL 17.12.2020 per i dirigenti in via ordinaria</a:t>
            </a:r>
          </a:p>
          <a:p>
            <a:r>
              <a:rPr lang="it-IT" sz="2800" dirty="0"/>
              <a:t>Deroga motivata per i dirigenti della legge n. 208/2015</a:t>
            </a:r>
          </a:p>
          <a:p>
            <a:r>
              <a:rPr lang="it-IT" sz="2800" dirty="0"/>
              <a:t>Applicazione come principio per il conferimento di incarichi dirigenziali; indicazione della cadenza e della decorrenza iniziale</a:t>
            </a:r>
          </a:p>
          <a:p>
            <a:r>
              <a:rPr lang="it-IT" sz="2800" dirty="0"/>
              <a:t>Applicazione del principio per i dipendenti</a:t>
            </a:r>
          </a:p>
          <a:p>
            <a:r>
              <a:rPr lang="it-IT" sz="2800" dirty="0"/>
              <a:t>Misure ulteriori in caso di deroga</a:t>
            </a:r>
          </a:p>
          <a:p>
            <a:r>
              <a:rPr lang="it-IT" sz="2800" dirty="0"/>
              <a:t>Rotazione straordinaria</a:t>
            </a:r>
          </a:p>
          <a:p>
            <a:r>
              <a:rPr lang="it-IT" sz="2800" dirty="0"/>
              <a:t>In prospettiva rotazione tra enti</a:t>
            </a:r>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t>5</a:t>
            </a:fld>
            <a:endParaRPr lang="en-US" dirty="0"/>
          </a:p>
        </p:txBody>
      </p:sp>
    </p:spTree>
    <p:extLst>
      <p:ext uri="{BB962C8B-B14F-4D97-AF65-F5344CB8AC3E}">
        <p14:creationId xmlns:p14="http://schemas.microsoft.com/office/powerpoint/2010/main" val="831806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L’attenzione al personale: le incompatibilità</a:t>
            </a:r>
          </a:p>
        </p:txBody>
      </p:sp>
      <p:sp>
        <p:nvSpPr>
          <p:cNvPr id="3" name="Segnaposto contenuto 2"/>
          <p:cNvSpPr>
            <a:spLocks noGrp="1"/>
          </p:cNvSpPr>
          <p:nvPr>
            <p:ph idx="1"/>
          </p:nvPr>
        </p:nvSpPr>
        <p:spPr/>
        <p:txBody>
          <a:bodyPr/>
          <a:lstStyle/>
          <a:p>
            <a:r>
              <a:rPr lang="it-IT" dirty="0"/>
              <a:t>Applicazione integrale e completa del dettato legislativo</a:t>
            </a:r>
          </a:p>
          <a:p>
            <a:r>
              <a:rPr lang="it-IT" dirty="0"/>
              <a:t>Applicazione di regole assai rigide per i dipendenti a tempo pieno che possono essere autorizzati allo svolgimento di altre attività in modo occasionale</a:t>
            </a:r>
          </a:p>
          <a:p>
            <a:r>
              <a:rPr lang="it-IT" dirty="0"/>
              <a:t>Non vi è necessità di autorizzazione per lo svolgimento di altre attività per i dipendenti in part time fino al 50%</a:t>
            </a:r>
          </a:p>
          <a:p>
            <a:r>
              <a:rPr lang="it-IT" dirty="0"/>
              <a:t>Per tutti obbligo di comunicazione per rendere possibile la verifica della assenza di condizioni di incompatibilità e/o di controllo interno</a:t>
            </a:r>
          </a:p>
          <a:p>
            <a:r>
              <a:rPr lang="it-IT" dirty="0"/>
              <a:t>Individuazione dei soggetti competenti al rilascio delle autorizzazioni ed alla verifica del rispetto del dettato normativo e regolamentare</a:t>
            </a:r>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t>6</a:t>
            </a:fld>
            <a:endParaRPr lang="en-US" dirty="0"/>
          </a:p>
        </p:txBody>
      </p:sp>
    </p:spTree>
    <p:extLst>
      <p:ext uri="{BB962C8B-B14F-4D97-AF65-F5344CB8AC3E}">
        <p14:creationId xmlns:p14="http://schemas.microsoft.com/office/powerpoint/2010/main" val="82084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L’attenzione al personale: le disposizioni sull’obbligo di astensione</a:t>
            </a:r>
          </a:p>
        </p:txBody>
      </p:sp>
      <p:sp>
        <p:nvSpPr>
          <p:cNvPr id="3" name="Segnaposto contenuto 2"/>
          <p:cNvSpPr>
            <a:spLocks noGrp="1"/>
          </p:cNvSpPr>
          <p:nvPr>
            <p:ph idx="1"/>
          </p:nvPr>
        </p:nvSpPr>
        <p:spPr/>
        <p:txBody>
          <a:bodyPr/>
          <a:lstStyle/>
          <a:p>
            <a:r>
              <a:rPr lang="it-IT" dirty="0"/>
              <a:t>Necessità di astensione ex legge 190/2012: </a:t>
            </a:r>
          </a:p>
          <a:p>
            <a:pPr marL="457200" indent="-457200">
              <a:buAutoNum type="arabicParenR"/>
            </a:pPr>
            <a:r>
              <a:rPr lang="it-IT" dirty="0"/>
              <a:t>Conflitto di interessi anche potenziale (nozione ampia e da definire)</a:t>
            </a:r>
          </a:p>
          <a:p>
            <a:pPr marL="457200" indent="-457200">
              <a:buAutoNum type="arabicParenR"/>
            </a:pPr>
            <a:r>
              <a:rPr lang="it-IT" dirty="0"/>
              <a:t>Astensione del dirigente, del responsabile del procedimento e di coloro che sono chiamati a dare dei pareri anche </a:t>
            </a:r>
            <a:r>
              <a:rPr lang="it-IT" dirty="0" err="1"/>
              <a:t>endoprocedimentali</a:t>
            </a:r>
            <a:endParaRPr lang="it-IT" dirty="0"/>
          </a:p>
          <a:p>
            <a:pPr marL="114300" indent="0">
              <a:buNone/>
            </a:pPr>
            <a:endParaRPr lang="it-IT" dirty="0"/>
          </a:p>
          <a:p>
            <a:r>
              <a:rPr lang="it-IT" dirty="0"/>
              <a:t>Nozione assai ampliata rispetto al passato, sia per gli aspetti soggettivi che per gli aspetti oggettivi</a:t>
            </a:r>
          </a:p>
          <a:p>
            <a:r>
              <a:rPr lang="it-IT" dirty="0"/>
              <a:t>Possibile l’annullamento degli atti adottati in violazione </a:t>
            </a:r>
            <a:r>
              <a:rPr lang="it-IT" dirty="0" err="1"/>
              <a:t>el</a:t>
            </a:r>
            <a:r>
              <a:rPr lang="it-IT" dirty="0"/>
              <a:t> dettato normativo</a:t>
            </a:r>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t>7</a:t>
            </a:fld>
            <a:endParaRPr lang="en-US" dirty="0"/>
          </a:p>
        </p:txBody>
      </p:sp>
    </p:spTree>
    <p:extLst>
      <p:ext uri="{BB962C8B-B14F-4D97-AF65-F5344CB8AC3E}">
        <p14:creationId xmlns:p14="http://schemas.microsoft.com/office/powerpoint/2010/main" val="1519954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L’attenzione al personale: obbligo di astensione, codice di comportamento</a:t>
            </a:r>
          </a:p>
        </p:txBody>
      </p:sp>
      <p:sp>
        <p:nvSpPr>
          <p:cNvPr id="3" name="Segnaposto contenuto 2"/>
          <p:cNvSpPr>
            <a:spLocks noGrp="1"/>
          </p:cNvSpPr>
          <p:nvPr>
            <p:ph idx="1"/>
          </p:nvPr>
        </p:nvSpPr>
        <p:spPr/>
        <p:txBody>
          <a:bodyPr/>
          <a:lstStyle/>
          <a:p>
            <a:r>
              <a:rPr lang="it-IT" dirty="0"/>
              <a:t>Obbligo di astensione in caso di conflitto di interessi anche con parenti o affini entro il secondo grado ovvero il coniuge o il convivente o di persone con cui abbia “frequentazione abituale” ovvero di presenza di condizioni di inimicizia, di debito e, più generalmente, in tutti i casi in cui vi “siano gravi ragioni di convenienza”.</a:t>
            </a:r>
          </a:p>
          <a:p>
            <a:r>
              <a:rPr lang="it-IT" dirty="0"/>
              <a:t>La nozione di conflitto di interessi riguarda quelli “di qualsiasi natura, anche non patrimoniali, come quelli derivanti dall'intento di voler assecondare pressioni politiche, sindacali o dei superiori gerarchici”. </a:t>
            </a:r>
          </a:p>
          <a:p>
            <a:r>
              <a:rPr lang="it-IT" dirty="0"/>
              <a:t>Necessità di verifica, anche a campione, da parte dell’ente e per esso del responsabile anticorruzione</a:t>
            </a:r>
          </a:p>
          <a:p>
            <a:endParaRPr lang="it-IT" dirty="0"/>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t>8</a:t>
            </a:fld>
            <a:endParaRPr lang="en-US" dirty="0"/>
          </a:p>
        </p:txBody>
      </p:sp>
    </p:spTree>
    <p:extLst>
      <p:ext uri="{BB962C8B-B14F-4D97-AF65-F5344CB8AC3E}">
        <p14:creationId xmlns:p14="http://schemas.microsoft.com/office/powerpoint/2010/main" val="279801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L’attenzione al personale: verifiche, segnalazione, cessati</a:t>
            </a:r>
          </a:p>
        </p:txBody>
      </p:sp>
      <p:sp>
        <p:nvSpPr>
          <p:cNvPr id="3" name="Segnaposto contenuto 2"/>
          <p:cNvSpPr>
            <a:spLocks noGrp="1"/>
          </p:cNvSpPr>
          <p:nvPr>
            <p:ph idx="1"/>
          </p:nvPr>
        </p:nvSpPr>
        <p:spPr/>
        <p:txBody>
          <a:bodyPr>
            <a:noAutofit/>
          </a:bodyPr>
          <a:lstStyle/>
          <a:p>
            <a:r>
              <a:rPr lang="it-IT" sz="2800" dirty="0"/>
              <a:t>Verifiche sui soggetti che sono destinatari del conferimento di specifici incarichi</a:t>
            </a:r>
            <a:br>
              <a:rPr lang="it-IT" sz="2800" dirty="0"/>
            </a:br>
            <a:r>
              <a:rPr lang="it-IT" sz="2800" dirty="0"/>
              <a:t>Obbligo di autodichiarazione all’atto del conferimento di incarichi direzionali</a:t>
            </a:r>
          </a:p>
          <a:p>
            <a:r>
              <a:rPr lang="it-IT" sz="2800" dirty="0"/>
              <a:t>Tutela dei dipendenti che segnalano illegittimità, reati </a:t>
            </a:r>
            <a:r>
              <a:rPr lang="it-IT" sz="2800" dirty="0" err="1"/>
              <a:t>etc</a:t>
            </a:r>
            <a:r>
              <a:rPr lang="it-IT" sz="2800" dirty="0"/>
              <a:t>: individuazione delle forme da garantire effettivamente ai singoli</a:t>
            </a:r>
          </a:p>
          <a:p>
            <a:r>
              <a:rPr lang="it-IT" sz="2800" dirty="0"/>
              <a:t>Dipendenti che cessano dal servizio: divieto di svolgere nei tre anni successivi attività remunerate da privati con cui sono stati intrattenuti rapporti per conto dell’ente</a:t>
            </a:r>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t>9</a:t>
            </a:fld>
            <a:endParaRPr lang="en-US" dirty="0"/>
          </a:p>
        </p:txBody>
      </p:sp>
    </p:spTree>
    <p:extLst>
      <p:ext uri="{BB962C8B-B14F-4D97-AF65-F5344CB8AC3E}">
        <p14:creationId xmlns:p14="http://schemas.microsoft.com/office/powerpoint/2010/main" val="610960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B735D59-C8DD-234F-B04B-239C502BB98C}"/>
              </a:ext>
            </a:extLst>
          </p:cNvPr>
          <p:cNvSpPr>
            <a:spLocks noGrp="1"/>
          </p:cNvSpPr>
          <p:nvPr>
            <p:ph type="title"/>
          </p:nvPr>
        </p:nvSpPr>
        <p:spPr/>
        <p:txBody>
          <a:bodyPr/>
          <a:lstStyle/>
          <a:p>
            <a:r>
              <a:rPr lang="it-IT" dirty="0"/>
              <a:t>Il cd </a:t>
            </a:r>
            <a:r>
              <a:rPr lang="it-IT" dirty="0" err="1"/>
              <a:t>pantouflage</a:t>
            </a:r>
            <a:r>
              <a:rPr lang="it-IT" dirty="0"/>
              <a:t>/1</a:t>
            </a:r>
          </a:p>
        </p:txBody>
      </p:sp>
      <p:sp>
        <p:nvSpPr>
          <p:cNvPr id="3" name="Segnaposto contenuto 2">
            <a:extLst>
              <a:ext uri="{FF2B5EF4-FFF2-40B4-BE49-F238E27FC236}">
                <a16:creationId xmlns:a16="http://schemas.microsoft.com/office/drawing/2014/main" id="{806F3366-9FB4-B94E-9B36-2EC980A2F46F}"/>
              </a:ext>
            </a:extLst>
          </p:cNvPr>
          <p:cNvSpPr>
            <a:spLocks noGrp="1"/>
          </p:cNvSpPr>
          <p:nvPr>
            <p:ph idx="1"/>
          </p:nvPr>
        </p:nvSpPr>
        <p:spPr/>
        <p:txBody>
          <a:bodyPr/>
          <a:lstStyle/>
          <a:p>
            <a:r>
              <a:rPr lang="it-IT" dirty="0"/>
              <a:t>Nozione: incompatibilità sopravvenute</a:t>
            </a:r>
          </a:p>
          <a:p>
            <a:r>
              <a:rPr lang="it-IT" dirty="0"/>
              <a:t>Il divieto deve “intendersi riferito a qualsiasi tipo di rapporto di lavoro o professionale che possa instaurarsi .., mediante l’assunzione a tempo determinato o indeterminato o l’affidamento di un incarico o consulenza da prestare in favore degli stessi” (articolo 21 del </a:t>
            </a:r>
            <a:r>
              <a:rPr lang="it-IT" dirty="0" err="1"/>
              <a:t>D.Lgs.</a:t>
            </a:r>
            <a:r>
              <a:rPr lang="it-IT" dirty="0"/>
              <a:t> n. 39/2013)</a:t>
            </a:r>
          </a:p>
          <a:p>
            <a:r>
              <a:rPr lang="it-IT" dirty="0"/>
              <a:t>Per “dipendenti con poteri autoritativi e negoziali” si devono intendere “i soggetti che esercitano concretamente ed effettivamente, per conto della PA, i poteri sopra accennati, attraverso l’emanazione di provvedimenti amministrativi ed il perfezionamento di negozi giuridici mediante la stipula di contratti in rappresentanza giuridica ed economica dell’ente”. </a:t>
            </a:r>
          </a:p>
          <a:p>
            <a:endParaRPr lang="it-IT" dirty="0"/>
          </a:p>
        </p:txBody>
      </p:sp>
      <p:sp>
        <p:nvSpPr>
          <p:cNvPr id="4" name="Segnaposto piè di pagina 3">
            <a:extLst>
              <a:ext uri="{FF2B5EF4-FFF2-40B4-BE49-F238E27FC236}">
                <a16:creationId xmlns:a16="http://schemas.microsoft.com/office/drawing/2014/main" id="{23C3A29E-7543-A048-A4FA-5E527D256FBC}"/>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292AEC04-D702-A044-8C89-7EB5285D7AB5}"/>
              </a:ext>
            </a:extLst>
          </p:cNvPr>
          <p:cNvSpPr>
            <a:spLocks noGrp="1"/>
          </p:cNvSpPr>
          <p:nvPr>
            <p:ph type="sldNum" sz="quarter" idx="12"/>
          </p:nvPr>
        </p:nvSpPr>
        <p:spPr/>
        <p:txBody>
          <a:bodyPr/>
          <a:lstStyle/>
          <a:p>
            <a:fld id="{69E57DC2-970A-4B3E-BB1C-7A09969E49DF}" type="slidenum">
              <a:rPr lang="en-US" smtClean="0"/>
              <a:t>10</a:t>
            </a:fld>
            <a:endParaRPr lang="en-US" dirty="0"/>
          </a:p>
        </p:txBody>
      </p:sp>
    </p:spTree>
    <p:extLst>
      <p:ext uri="{BB962C8B-B14F-4D97-AF65-F5344CB8AC3E}">
        <p14:creationId xmlns:p14="http://schemas.microsoft.com/office/powerpoint/2010/main" val="506624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204A50-93AE-CF4F-92CD-D3266B699C92}"/>
              </a:ext>
            </a:extLst>
          </p:cNvPr>
          <p:cNvSpPr>
            <a:spLocks noGrp="1"/>
          </p:cNvSpPr>
          <p:nvPr>
            <p:ph type="title"/>
          </p:nvPr>
        </p:nvSpPr>
        <p:spPr/>
        <p:txBody>
          <a:bodyPr/>
          <a:lstStyle/>
          <a:p>
            <a:r>
              <a:rPr lang="it-IT" dirty="0"/>
              <a:t>Il cd </a:t>
            </a:r>
            <a:r>
              <a:rPr lang="it-IT" dirty="0" err="1"/>
              <a:t>pantouflage</a:t>
            </a:r>
            <a:r>
              <a:rPr lang="it-IT" dirty="0"/>
              <a:t>/2</a:t>
            </a:r>
          </a:p>
        </p:txBody>
      </p:sp>
      <p:sp>
        <p:nvSpPr>
          <p:cNvPr id="3" name="Segnaposto contenuto 2">
            <a:extLst>
              <a:ext uri="{FF2B5EF4-FFF2-40B4-BE49-F238E27FC236}">
                <a16:creationId xmlns:a16="http://schemas.microsoft.com/office/drawing/2014/main" id="{FC0DBCB8-D087-DC40-A85C-404DD540A08E}"/>
              </a:ext>
            </a:extLst>
          </p:cNvPr>
          <p:cNvSpPr>
            <a:spLocks noGrp="1"/>
          </p:cNvSpPr>
          <p:nvPr>
            <p:ph idx="1"/>
          </p:nvPr>
        </p:nvSpPr>
        <p:spPr/>
        <p:txBody>
          <a:bodyPr>
            <a:normAutofit fontScale="92500" lnSpcReduction="20000"/>
          </a:bodyPr>
          <a:lstStyle/>
          <a:p>
            <a:r>
              <a:rPr lang="it-IT" dirty="0"/>
              <a:t>Sono compresi coloro che hanno “il potere di incidere in maniera determinante sulla decisione oggetto del provvedimento finale, collaborando all’istruttoria, ad esempio attraverso la elaborazione di atti </a:t>
            </a:r>
            <a:r>
              <a:rPr lang="it-IT" dirty="0" err="1"/>
              <a:t>endoprocedimentali</a:t>
            </a:r>
            <a:r>
              <a:rPr lang="it-IT" dirty="0"/>
              <a:t> obbligatori (pareri, perizie, certificazioni) che vincolano in modo significativo il contenuto della decisione. Pertanto, il divieto di </a:t>
            </a:r>
            <a:r>
              <a:rPr lang="it-IT" dirty="0" err="1"/>
              <a:t>pantouflage</a:t>
            </a:r>
            <a:r>
              <a:rPr lang="it-IT" dirty="0"/>
              <a:t> si applica non solo al soggetto che abbia firmato l’atto ma anche a coloro che abbiano partecipato al procedimento”</a:t>
            </a:r>
          </a:p>
          <a:p>
            <a:r>
              <a:rPr lang="it-IT" dirty="0"/>
              <a:t>“nel novero dei poteri autoritativi e negoziali rientrano sia i provvedimenti afferenti alla conclusione di contratti per l’acquisizione di beni e servizi per la PA sia i provvedimenti che incidono unilateralmente, modificandole, sulle situazioni giuridiche soggettive dei destinatari”, quali ad esempio “l’adozione di atti volti a concedere in generale vantaggi o utilità al privato, quali autorizzazioni, concessioni, sovvenzioni, sussidi e vantaggi economici di qualunque genere”. </a:t>
            </a:r>
          </a:p>
          <a:p>
            <a:r>
              <a:rPr lang="it-IT" dirty="0"/>
              <a:t>Tra i soggetti privati cui il divieto si estende occorre comprendere anche le società partecipate o controllate da una PA. </a:t>
            </a:r>
          </a:p>
          <a:p>
            <a:endParaRPr lang="it-IT" dirty="0"/>
          </a:p>
        </p:txBody>
      </p:sp>
      <p:sp>
        <p:nvSpPr>
          <p:cNvPr id="4" name="Segnaposto piè di pagina 3">
            <a:extLst>
              <a:ext uri="{FF2B5EF4-FFF2-40B4-BE49-F238E27FC236}">
                <a16:creationId xmlns:a16="http://schemas.microsoft.com/office/drawing/2014/main" id="{D5D81CE5-B3D8-A940-BF88-49E73F2ED8DF}"/>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21CD0F05-1E77-0140-B730-F80245C9A703}"/>
              </a:ext>
            </a:extLst>
          </p:cNvPr>
          <p:cNvSpPr>
            <a:spLocks noGrp="1"/>
          </p:cNvSpPr>
          <p:nvPr>
            <p:ph type="sldNum" sz="quarter" idx="12"/>
          </p:nvPr>
        </p:nvSpPr>
        <p:spPr/>
        <p:txBody>
          <a:bodyPr/>
          <a:lstStyle/>
          <a:p>
            <a:fld id="{69E57DC2-970A-4B3E-BB1C-7A09969E49DF}" type="slidenum">
              <a:rPr lang="en-US" smtClean="0"/>
              <a:t>11</a:t>
            </a:fld>
            <a:endParaRPr lang="en-US" dirty="0"/>
          </a:p>
        </p:txBody>
      </p:sp>
    </p:spTree>
    <p:extLst>
      <p:ext uri="{BB962C8B-B14F-4D97-AF65-F5344CB8AC3E}">
        <p14:creationId xmlns:p14="http://schemas.microsoft.com/office/powerpoint/2010/main" val="1997520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3D40C95-815E-164C-90D0-4C9B87B3200A}"/>
              </a:ext>
            </a:extLst>
          </p:cNvPr>
          <p:cNvSpPr>
            <a:spLocks noGrp="1"/>
          </p:cNvSpPr>
          <p:nvPr>
            <p:ph type="title"/>
          </p:nvPr>
        </p:nvSpPr>
        <p:spPr/>
        <p:txBody>
          <a:bodyPr/>
          <a:lstStyle/>
          <a:p>
            <a:r>
              <a:rPr lang="it-IT" dirty="0"/>
              <a:t>Il cd </a:t>
            </a:r>
            <a:r>
              <a:rPr lang="it-IT" dirty="0" err="1"/>
              <a:t>pantouflage</a:t>
            </a:r>
            <a:r>
              <a:rPr lang="it-IT" dirty="0"/>
              <a:t>/3</a:t>
            </a:r>
          </a:p>
        </p:txBody>
      </p:sp>
      <p:sp>
        <p:nvSpPr>
          <p:cNvPr id="3" name="Segnaposto contenuto 2">
            <a:extLst>
              <a:ext uri="{FF2B5EF4-FFF2-40B4-BE49-F238E27FC236}">
                <a16:creationId xmlns:a16="http://schemas.microsoft.com/office/drawing/2014/main" id="{5539BB43-6A4C-7049-9FED-EDDCEEAB6406}"/>
              </a:ext>
            </a:extLst>
          </p:cNvPr>
          <p:cNvSpPr>
            <a:spLocks noGrp="1"/>
          </p:cNvSpPr>
          <p:nvPr>
            <p:ph idx="1"/>
          </p:nvPr>
        </p:nvSpPr>
        <p:spPr/>
        <p:txBody>
          <a:bodyPr/>
          <a:lstStyle/>
          <a:p>
            <a:r>
              <a:rPr lang="it-IT" dirty="0"/>
              <a:t>Inserimento di specifiche clausole nei bandi</a:t>
            </a:r>
          </a:p>
          <a:p>
            <a:r>
              <a:rPr lang="it-IT" dirty="0"/>
              <a:t>La verifica della dichiarazione resa dall’operatore economico è rimessa alla discrezionalità della stazione appaltante. </a:t>
            </a:r>
          </a:p>
          <a:p>
            <a:r>
              <a:rPr lang="it-IT" dirty="0"/>
              <a:t>Ulteriore misura sanzionatoria l’obbligo di restituzione dei compensi percepiti ed accertati per lo svolgimento dell’incarico”</a:t>
            </a:r>
          </a:p>
          <a:p>
            <a:r>
              <a:rPr lang="it-IT" dirty="0"/>
              <a:t>Si ritiene opportuno che il RPCT, non appena venga a conoscenza della violazione del divieto da parte di un ex dipendente, segnali detta violazione </a:t>
            </a:r>
            <a:r>
              <a:rPr lang="it-IT" dirty="0" err="1"/>
              <a:t>all’Anac</a:t>
            </a:r>
            <a:r>
              <a:rPr lang="it-IT" dirty="0"/>
              <a:t> ed all’amministrazione presso cui il dipendente prestava servizio ed eventualmente anche all’ente presso cui è stato assunto l’ex dipendente”. </a:t>
            </a:r>
          </a:p>
        </p:txBody>
      </p:sp>
      <p:sp>
        <p:nvSpPr>
          <p:cNvPr id="4" name="Segnaposto piè di pagina 3">
            <a:extLst>
              <a:ext uri="{FF2B5EF4-FFF2-40B4-BE49-F238E27FC236}">
                <a16:creationId xmlns:a16="http://schemas.microsoft.com/office/drawing/2014/main" id="{03DFDCA9-6A1E-AD45-9B75-CB7835A34352}"/>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00472BE2-D43C-3040-894C-98B764B91BAD}"/>
              </a:ext>
            </a:extLst>
          </p:cNvPr>
          <p:cNvSpPr>
            <a:spLocks noGrp="1"/>
          </p:cNvSpPr>
          <p:nvPr>
            <p:ph type="sldNum" sz="quarter" idx="12"/>
          </p:nvPr>
        </p:nvSpPr>
        <p:spPr/>
        <p:txBody>
          <a:bodyPr/>
          <a:lstStyle/>
          <a:p>
            <a:fld id="{69E57DC2-970A-4B3E-BB1C-7A09969E49DF}" type="slidenum">
              <a:rPr lang="en-US" smtClean="0"/>
              <a:t>12</a:t>
            </a:fld>
            <a:endParaRPr lang="en-US" dirty="0"/>
          </a:p>
        </p:txBody>
      </p:sp>
    </p:spTree>
    <p:extLst>
      <p:ext uri="{BB962C8B-B14F-4D97-AF65-F5344CB8AC3E}">
        <p14:creationId xmlns:p14="http://schemas.microsoft.com/office/powerpoint/2010/main" val="3756810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L’attenzione al personale: le conseguenze dei provvedimenti penali/1</a:t>
            </a:r>
          </a:p>
        </p:txBody>
      </p:sp>
      <p:sp>
        <p:nvSpPr>
          <p:cNvPr id="3" name="Segnaposto contenuto 2"/>
          <p:cNvSpPr>
            <a:spLocks noGrp="1"/>
          </p:cNvSpPr>
          <p:nvPr>
            <p:ph idx="1"/>
          </p:nvPr>
        </p:nvSpPr>
        <p:spPr/>
        <p:txBody>
          <a:bodyPr/>
          <a:lstStyle/>
          <a:p>
            <a:r>
              <a:rPr lang="it-IT" dirty="0"/>
              <a:t>Forma utilizzata: inserimento art. 35 bis al </a:t>
            </a:r>
            <a:r>
              <a:rPr lang="it-IT" dirty="0" err="1"/>
              <a:t>DLgs</a:t>
            </a:r>
            <a:r>
              <a:rPr lang="it-IT" dirty="0"/>
              <a:t> n. 165/2001</a:t>
            </a:r>
          </a:p>
          <a:p>
            <a:r>
              <a:rPr lang="it-IT" dirty="0"/>
              <a:t>Ambito di applicazione: soggetti condannati anche in primo grado per i reati di cui al capo 1 del titolo II del libro 2° del codice penale, reati dei pubblici ufficiali contro le PA</a:t>
            </a:r>
          </a:p>
          <a:p>
            <a:r>
              <a:rPr lang="it-IT" dirty="0"/>
              <a:t>Reati compresi: peculato, peculato mediante profitto dell’errore altrui, malversazione a danno dello Stato, indebita percezione di erogazioni a danno dello Stato, concussione, corruzione per l’esercizio della funzione, corruzione per atto contrario ai doveri di ufficio, corruzione in atti giudiziari, induzione indebita a dare o promettere utilità, corruzione di una persona incaricata di pubblico servizio, istigazione alla corruzione, Peculato, concussione, induzione indebita dare o promettere utilità, corruzione (segue)</a:t>
            </a:r>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t>13</a:t>
            </a:fld>
            <a:endParaRPr lang="en-US" dirty="0"/>
          </a:p>
        </p:txBody>
      </p:sp>
    </p:spTree>
    <p:extLst>
      <p:ext uri="{BB962C8B-B14F-4D97-AF65-F5344CB8AC3E}">
        <p14:creationId xmlns:p14="http://schemas.microsoft.com/office/powerpoint/2010/main" val="1221354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L’attenzione al personale: le conseguenze dei provvedimenti penali/2</a:t>
            </a:r>
          </a:p>
        </p:txBody>
      </p:sp>
      <p:sp>
        <p:nvSpPr>
          <p:cNvPr id="3" name="Segnaposto contenuto 2"/>
          <p:cNvSpPr>
            <a:spLocks noGrp="1"/>
          </p:cNvSpPr>
          <p:nvPr>
            <p:ph idx="1"/>
          </p:nvPr>
        </p:nvSpPr>
        <p:spPr/>
        <p:txBody>
          <a:bodyPr/>
          <a:lstStyle/>
          <a:p>
            <a:r>
              <a:rPr lang="it-IT" dirty="0"/>
              <a:t>Altri reati compresi: istigazione alla corruzione di membri degli organi delle Comunità europee e di funzionari delle Comunità europee e di Stati estero, abuso d’ufficio, utilizzazione d'invenzioni o scoperte conosciute per ragione d'ufficio, rivelazione ed utilizzazione di segreti di ufficio, rifiuto di atti d'ufficio, omissione, rifiuto o ritardo di obbedienza commesso da un militare o da un agente della forza pubblica, interruzione di un servizio pubblico o di pubblica necessità, sottrazione o danneggiamento di cose sottoposte a sequestro disposto nel corso di un procedimento penale o dall'autorità amministrativa, violazione colposa di doveri inerenti alla custodia di cose sottoposte a sequestro disposto nel corso di un procedimento penale o dall'autorità amministrativa.</a:t>
            </a:r>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t>14</a:t>
            </a:fld>
            <a:endParaRPr lang="en-US" dirty="0"/>
          </a:p>
        </p:txBody>
      </p:sp>
    </p:spTree>
    <p:extLst>
      <p:ext uri="{BB962C8B-B14F-4D97-AF65-F5344CB8AC3E}">
        <p14:creationId xmlns:p14="http://schemas.microsoft.com/office/powerpoint/2010/main" val="379619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L’attenzione al personale: le conseguenze dei provvedimenti penali/3</a:t>
            </a:r>
          </a:p>
        </p:txBody>
      </p:sp>
      <p:sp>
        <p:nvSpPr>
          <p:cNvPr id="3" name="Segnaposto contenuto 2"/>
          <p:cNvSpPr>
            <a:spLocks noGrp="1"/>
          </p:cNvSpPr>
          <p:nvPr>
            <p:ph idx="1"/>
          </p:nvPr>
        </p:nvSpPr>
        <p:spPr/>
        <p:txBody>
          <a:bodyPr/>
          <a:lstStyle/>
          <a:p>
            <a:pPr marL="571500" indent="-457200">
              <a:buAutoNum type="arabicParenR"/>
            </a:pPr>
            <a:r>
              <a:rPr lang="it-IT" dirty="0"/>
              <a:t>Divieto di fare parte di commissioni di concorso (anche con compiti di segreteria);</a:t>
            </a:r>
          </a:p>
          <a:p>
            <a:pPr marL="571500" indent="-457200">
              <a:buAutoNum type="arabicParenR"/>
            </a:pPr>
            <a:r>
              <a:rPr lang="it-IT" dirty="0"/>
              <a:t>Divieto di assegnazione, anche con funzioni direttive, agli uffici preposti alla gestione delle risorse finanziarie, alle acquisizioni di beni, forniture e servizi, alla concessione o all’erogazione di sovvenzioni, contributi, sussidi, ausili finanziari o attribuzioni di vantaggi economici a soggetti pubblici e privati (sanzione più grave perché investe di fatto una parte assai rilevante delle prerogative dirigenziali)</a:t>
            </a:r>
          </a:p>
          <a:p>
            <a:pPr marL="571500" indent="-457200">
              <a:buAutoNum type="arabicParenR"/>
            </a:pPr>
            <a:r>
              <a:rPr lang="it-IT" dirty="0"/>
              <a:t>Divieto di fare parte di commissioni per la la scelta di contraenti per l’affidamento di lavori, forniture e servizi, per la concessione o l’erogazione di sovvenzioni, contributi, sussidi, ausili finanziari, attribuzioni di vantaggi economici di qualunque genere</a:t>
            </a:r>
          </a:p>
          <a:p>
            <a:endParaRPr lang="it-IT" dirty="0"/>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t>15</a:t>
            </a:fld>
            <a:endParaRPr lang="en-US" dirty="0"/>
          </a:p>
        </p:txBody>
      </p:sp>
    </p:spTree>
    <p:extLst>
      <p:ext uri="{BB962C8B-B14F-4D97-AF65-F5344CB8AC3E}">
        <p14:creationId xmlns:p14="http://schemas.microsoft.com/office/powerpoint/2010/main" val="1774864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L’attenzione al personale: le conseguenze dei provvedimenti penali/4</a:t>
            </a:r>
          </a:p>
        </p:txBody>
      </p:sp>
      <p:sp>
        <p:nvSpPr>
          <p:cNvPr id="3" name="Segnaposto contenuto 2"/>
          <p:cNvSpPr>
            <a:spLocks noGrp="1"/>
          </p:cNvSpPr>
          <p:nvPr>
            <p:ph idx="1"/>
          </p:nvPr>
        </p:nvSpPr>
        <p:spPr/>
        <p:txBody>
          <a:bodyPr/>
          <a:lstStyle/>
          <a:p>
            <a:r>
              <a:rPr lang="it-IT" dirty="0" err="1"/>
              <a:t>Dlgs</a:t>
            </a:r>
            <a:r>
              <a:rPr lang="it-IT" dirty="0"/>
              <a:t> n. 39/2013</a:t>
            </a:r>
          </a:p>
          <a:p>
            <a:r>
              <a:rPr lang="it-IT" dirty="0"/>
              <a:t>Divieti di attribuzione</a:t>
            </a:r>
          </a:p>
          <a:p>
            <a:pPr marL="571500" indent="-457200">
              <a:buAutoNum type="arabicParenR"/>
            </a:pPr>
            <a:r>
              <a:rPr lang="it-IT" dirty="0"/>
              <a:t>Incarichi amministrativi di vertice in tutte le PA (cioè incarichi di livello apicale, quali quelli di segretario generale, incarichi che non comportano l’esercizio in via esclusiva delle competenze di amministrazione e gestione);</a:t>
            </a:r>
          </a:p>
          <a:p>
            <a:pPr marL="571500" indent="-457200">
              <a:buAutoNum type="arabicParenR"/>
            </a:pPr>
            <a:r>
              <a:rPr lang="it-IT" dirty="0"/>
              <a:t>Incarichi di amministratore di ente pubblico (presidente con deleghe gestionali, amministratore delegato e assimilabile) (la norma non sembra applicabile ai consiglieri comunali e provinciali)</a:t>
            </a:r>
          </a:p>
          <a:p>
            <a:pPr marL="571500" indent="-457200">
              <a:buAutoNum type="arabicParenR"/>
            </a:pPr>
            <a:r>
              <a:rPr lang="it-IT" dirty="0"/>
              <a:t>Incarichi di amministratori di enti di diritto privato in controllo pubblico)</a:t>
            </a:r>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t>16</a:t>
            </a:fld>
            <a:endParaRPr lang="en-US" dirty="0"/>
          </a:p>
        </p:txBody>
      </p:sp>
    </p:spTree>
    <p:extLst>
      <p:ext uri="{BB962C8B-B14F-4D97-AF65-F5344CB8AC3E}">
        <p14:creationId xmlns:p14="http://schemas.microsoft.com/office/powerpoint/2010/main" val="610077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L’attenzione al personale: le conseguenze dei provvedimenti penali/5</a:t>
            </a:r>
          </a:p>
        </p:txBody>
      </p:sp>
      <p:sp>
        <p:nvSpPr>
          <p:cNvPr id="3" name="Segnaposto contenuto 2"/>
          <p:cNvSpPr>
            <a:spLocks noGrp="1"/>
          </p:cNvSpPr>
          <p:nvPr>
            <p:ph idx="1"/>
          </p:nvPr>
        </p:nvSpPr>
        <p:spPr/>
        <p:txBody>
          <a:bodyPr/>
          <a:lstStyle/>
          <a:p>
            <a:pPr marL="114300" indent="0">
              <a:buNone/>
            </a:pPr>
            <a:r>
              <a:rPr lang="it-IT" dirty="0"/>
              <a:t>4) Incarichi dirigenziali interni ed esterni, comunque denominati (interni quelli che comportano in via esclusiva l’attribuzione di competenze di gestione ed amministrazione, nonché quelli negli uffici di diretta collaborazione) (esterni quelli comunque denominati che comportano in via esclusiva l’attribuzione di competenze di gestione ed amministrazione conferiti a soggetti non muniti della qualifica di dirigente pubblico o comunque non dipendenti di PA). (SI veda articolo 2, comma 2: estensione alle posizioni organizzative dei vincoli dettati dal provvedimento).</a:t>
            </a:r>
          </a:p>
          <a:p>
            <a:pPr marL="114300" indent="0">
              <a:buNone/>
            </a:pPr>
            <a:r>
              <a:rPr lang="it-IT" dirty="0"/>
              <a:t>5) Incarichi di direttore generale, direttore sanitario e direttore amministrativo nelle ASL</a:t>
            </a:r>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t>17</a:t>
            </a:fld>
            <a:endParaRPr lang="en-US" dirty="0"/>
          </a:p>
        </p:txBody>
      </p:sp>
    </p:spTree>
    <p:extLst>
      <p:ext uri="{BB962C8B-B14F-4D97-AF65-F5344CB8AC3E}">
        <p14:creationId xmlns:p14="http://schemas.microsoft.com/office/powerpoint/2010/main" val="1431745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L’attenzione al personale: le dichiarazioni</a:t>
            </a:r>
          </a:p>
        </p:txBody>
      </p:sp>
      <p:sp>
        <p:nvSpPr>
          <p:cNvPr id="3" name="Segnaposto contenuto 2"/>
          <p:cNvSpPr>
            <a:spLocks noGrp="1"/>
          </p:cNvSpPr>
          <p:nvPr>
            <p:ph idx="1"/>
          </p:nvPr>
        </p:nvSpPr>
        <p:spPr/>
        <p:txBody>
          <a:bodyPr>
            <a:noAutofit/>
          </a:bodyPr>
          <a:lstStyle/>
          <a:p>
            <a:r>
              <a:rPr lang="it-IT" sz="2800" dirty="0"/>
              <a:t>Rilasciare una dichiarazione sulla assenza di cause di </a:t>
            </a:r>
            <a:r>
              <a:rPr lang="it-IT" sz="2800" dirty="0" err="1"/>
              <a:t>inconferibilità</a:t>
            </a:r>
            <a:r>
              <a:rPr lang="it-IT" sz="2800" dirty="0"/>
              <a:t> ed incompatibilità. Nei comuni con popolazione inferiore a 15.000 abitanti questo adempimento si limita alla dichiarazione di non essere destinatario di condanne, anche solamente in primo grado, per reati commessi da pubblici ufficiali contro le PA. Nelle altre amministrazioni essa si estende anche alla assenza delle altre cause di </a:t>
            </a:r>
            <a:r>
              <a:rPr lang="it-IT" sz="2800" dirty="0" err="1"/>
              <a:t>inconferibilità</a:t>
            </a:r>
            <a:r>
              <a:rPr lang="it-IT" sz="2800" dirty="0"/>
              <a:t> ed incompatibilità previste dalla normativa, con riferimento quindi al non svolgimento di incarichi elettivi in enti locali, allo svolgimento di incarichi in enti di diritto privato regolati o finanziati da PA, nonché all’avere svolto questi incarichi negli ultimi 2 anni </a:t>
            </a:r>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t>18</a:t>
            </a:fld>
            <a:endParaRPr lang="en-US" dirty="0"/>
          </a:p>
        </p:txBody>
      </p:sp>
    </p:spTree>
    <p:extLst>
      <p:ext uri="{BB962C8B-B14F-4D97-AF65-F5344CB8AC3E}">
        <p14:creationId xmlns:p14="http://schemas.microsoft.com/office/powerpoint/2010/main" val="1105719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L’attenzione al personale: le comunicazioni </a:t>
            </a:r>
          </a:p>
        </p:txBody>
      </p:sp>
      <p:sp>
        <p:nvSpPr>
          <p:cNvPr id="3" name="Segnaposto contenuto 2"/>
          <p:cNvSpPr>
            <a:spLocks noGrp="1"/>
          </p:cNvSpPr>
          <p:nvPr>
            <p:ph idx="1"/>
          </p:nvPr>
        </p:nvSpPr>
        <p:spPr/>
        <p:txBody>
          <a:bodyPr/>
          <a:lstStyle/>
          <a:p>
            <a:pPr lvl="0"/>
            <a:r>
              <a:rPr lang="it-IT" dirty="0"/>
              <a:t>Prima di assumere le sue funzioni”, deve comunicare le “partecipazioni azionarie e gli altri interessi finanziari che possano porlo in conflitto di interessi con la funzione pubblica che svolge”</a:t>
            </a:r>
          </a:p>
          <a:p>
            <a:pPr lvl="0"/>
            <a:r>
              <a:rPr lang="it-IT" dirty="0"/>
              <a:t>Obbligo di dichiarare “se ha parenti e affini entro il secondo grado, coniuge o convivente che esercitano attività politiche, professionali o economiche che li pongano in contatti frequenti con l'ufficio che dovrà dirigere o che siano coinvolti nelle decisioni o nelle attività inerenti l’ufficio”</a:t>
            </a:r>
          </a:p>
          <a:p>
            <a:r>
              <a:rPr lang="it-IT" dirty="0"/>
              <a:t>Occorre tenere conto delle segnalazioni dei dipendenti sulla presenza di condizioni di opportunità che rendono possibile l’astensione, sulla base delle previsioni del codice di comportamento</a:t>
            </a:r>
          </a:p>
          <a:p>
            <a:endParaRPr lang="it-IT" dirty="0"/>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t>19</a:t>
            </a:fld>
            <a:endParaRPr lang="en-US" dirty="0"/>
          </a:p>
        </p:txBody>
      </p:sp>
    </p:spTree>
    <p:extLst>
      <p:ext uri="{BB962C8B-B14F-4D97-AF65-F5344CB8AC3E}">
        <p14:creationId xmlns:p14="http://schemas.microsoft.com/office/powerpoint/2010/main" val="276668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L’attenzione al personale: altre indicazioni</a:t>
            </a:r>
          </a:p>
        </p:txBody>
      </p:sp>
      <p:sp>
        <p:nvSpPr>
          <p:cNvPr id="3" name="Segnaposto contenuto 2"/>
          <p:cNvSpPr>
            <a:spLocks noGrp="1"/>
          </p:cNvSpPr>
          <p:nvPr>
            <p:ph idx="1"/>
          </p:nvPr>
        </p:nvSpPr>
        <p:spPr/>
        <p:txBody>
          <a:bodyPr>
            <a:normAutofit lnSpcReduction="10000"/>
          </a:bodyPr>
          <a:lstStyle/>
          <a:p>
            <a:r>
              <a:rPr lang="it-IT" dirty="0"/>
              <a:t>Divieto di ricevere “incarichi di collaborazione da soggetti privati che abbiano, o abbiano avuto nel biennio precedente, un interesse economico significativo in decisioni o attività inerenti all'ufficio di appartenenza” (preclusione fissata dal codice di comportamento). </a:t>
            </a:r>
          </a:p>
          <a:p>
            <a:r>
              <a:rPr lang="it-IT" dirty="0"/>
              <a:t>Obbligo di comunicare al dirigente del proprio settore la adesione o appartenenza ad associazioni od organizzazioni, a prescindere dal loro carattere riservato o meno, i cui ambiti di interessi possano interferire con lo svolgimento dell'attività dell'ufficio”. Da tale obbligo sono sottratte le adesioni a partiti ed organizzazioni sindacali. </a:t>
            </a:r>
          </a:p>
          <a:p>
            <a:r>
              <a:rPr lang="it-IT" dirty="0"/>
              <a:t>Obbligo di informare “per iscritto il dirigente dell'ufficio di tutti i rapporti, diretti o indiretti, di collaborazione con soggetti privati in qualunque modo retribuiti che lo stesso abbia o abbia avuto negli ultimi tre anni”</a:t>
            </a:r>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69E57DC2-970A-4B3E-BB1C-7A09969E49DF}" type="slidenum">
              <a:rPr lang="en-US" smtClean="0"/>
              <a:t>20</a:t>
            </a:fld>
            <a:endParaRPr lang="en-US" dirty="0"/>
          </a:p>
        </p:txBody>
      </p:sp>
    </p:spTree>
    <p:extLst>
      <p:ext uri="{BB962C8B-B14F-4D97-AF65-F5344CB8AC3E}">
        <p14:creationId xmlns:p14="http://schemas.microsoft.com/office/powerpoint/2010/main" val="757815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6199C9A-49F9-9D4F-85E2-FF833CC4981B}"/>
              </a:ext>
            </a:extLst>
          </p:cNvPr>
          <p:cNvSpPr>
            <a:spLocks noGrp="1"/>
          </p:cNvSpPr>
          <p:nvPr>
            <p:ph type="title"/>
          </p:nvPr>
        </p:nvSpPr>
        <p:spPr/>
        <p:txBody>
          <a:bodyPr/>
          <a:lstStyle/>
          <a:p>
            <a:r>
              <a:rPr lang="it-IT" dirty="0"/>
              <a:t>Le norme disciplinari</a:t>
            </a:r>
          </a:p>
        </p:txBody>
      </p:sp>
      <p:sp>
        <p:nvSpPr>
          <p:cNvPr id="3" name="Segnaposto contenuto 2">
            <a:extLst>
              <a:ext uri="{FF2B5EF4-FFF2-40B4-BE49-F238E27FC236}">
                <a16:creationId xmlns:a16="http://schemas.microsoft.com/office/drawing/2014/main" id="{29286C8B-8738-DF49-B47A-F8C41D327D06}"/>
              </a:ext>
            </a:extLst>
          </p:cNvPr>
          <p:cNvSpPr>
            <a:spLocks noGrp="1"/>
          </p:cNvSpPr>
          <p:nvPr>
            <p:ph idx="1"/>
          </p:nvPr>
        </p:nvSpPr>
        <p:spPr/>
        <p:txBody>
          <a:bodyPr>
            <a:normAutofit fontScale="92500" lnSpcReduction="20000"/>
          </a:bodyPr>
          <a:lstStyle/>
          <a:p>
            <a:r>
              <a:rPr lang="it-IT" dirty="0"/>
              <a:t>Codice disciplinare (d.lgs. n. 165/2001, articoli 55 e seguenti e CCNL)</a:t>
            </a:r>
          </a:p>
          <a:p>
            <a:r>
              <a:rPr lang="it-IT" dirty="0"/>
              <a:t>Codice di comportamento (</a:t>
            </a:r>
            <a:r>
              <a:rPr lang="it-IT" dirty="0" err="1"/>
              <a:t>dpr</a:t>
            </a:r>
            <a:r>
              <a:rPr lang="it-IT" dirty="0"/>
              <a:t> n. 62/2013)</a:t>
            </a:r>
          </a:p>
          <a:p>
            <a:r>
              <a:rPr lang="it-IT" dirty="0"/>
              <a:t>Codice di comportamento integrativo (obbligo di adozione da parte di ogni ente ed obbligo di adeguamento alla luce delle indicazioni </a:t>
            </a:r>
            <a:r>
              <a:rPr lang="it-IT" dirty="0" err="1"/>
              <a:t>Anac</a:t>
            </a:r>
            <a:r>
              <a:rPr lang="it-IT" dirty="0"/>
              <a:t>)</a:t>
            </a:r>
          </a:p>
          <a:p>
            <a:r>
              <a:rPr lang="it-IT" dirty="0"/>
              <a:t>Obblighi dei dipendenti fissati dal CCNL</a:t>
            </a:r>
          </a:p>
          <a:p>
            <a:r>
              <a:rPr lang="it-IT" dirty="0"/>
              <a:t>Piano per la prevenzione della corruzione</a:t>
            </a:r>
          </a:p>
          <a:p>
            <a:r>
              <a:rPr lang="it-IT" dirty="0"/>
              <a:t>Obbligo di avvio dei procedimenti disciplinari, di conclusione entro i termini e divieto di condotte «buoniste»</a:t>
            </a:r>
          </a:p>
          <a:p>
            <a:r>
              <a:rPr lang="it-IT" dirty="0"/>
              <a:t>Sanzione a carico dei dirigenti inadempienti</a:t>
            </a:r>
          </a:p>
          <a:p>
            <a:r>
              <a:rPr lang="it-IT" dirty="0"/>
              <a:t>La individuazione dell’Ufficio per i procedimenti disciplinari</a:t>
            </a:r>
          </a:p>
        </p:txBody>
      </p:sp>
      <p:sp>
        <p:nvSpPr>
          <p:cNvPr id="4" name="Segnaposto piè di pagina 3">
            <a:extLst>
              <a:ext uri="{FF2B5EF4-FFF2-40B4-BE49-F238E27FC236}">
                <a16:creationId xmlns:a16="http://schemas.microsoft.com/office/drawing/2014/main" id="{EFE67A5A-B4F1-BC43-95DD-B948D79015FC}"/>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27DA77DF-0C2D-2048-AE46-0D4C0D226C8D}"/>
              </a:ext>
            </a:extLst>
          </p:cNvPr>
          <p:cNvSpPr>
            <a:spLocks noGrp="1"/>
          </p:cNvSpPr>
          <p:nvPr>
            <p:ph type="sldNum" sz="quarter" idx="12"/>
          </p:nvPr>
        </p:nvSpPr>
        <p:spPr/>
        <p:txBody>
          <a:bodyPr/>
          <a:lstStyle/>
          <a:p>
            <a:fld id="{69E57DC2-970A-4B3E-BB1C-7A09969E49DF}" type="slidenum">
              <a:rPr lang="en-US" smtClean="0"/>
              <a:t>21</a:t>
            </a:fld>
            <a:endParaRPr lang="en-US" dirty="0"/>
          </a:p>
        </p:txBody>
      </p:sp>
    </p:spTree>
    <p:extLst>
      <p:ext uri="{BB962C8B-B14F-4D97-AF65-F5344CB8AC3E}">
        <p14:creationId xmlns:p14="http://schemas.microsoft.com/office/powerpoint/2010/main" val="2228113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7D1D17-60B0-754D-BDE5-F76B6F763F09}"/>
              </a:ext>
            </a:extLst>
          </p:cNvPr>
          <p:cNvSpPr>
            <a:spLocks noGrp="1"/>
          </p:cNvSpPr>
          <p:nvPr>
            <p:ph type="title"/>
          </p:nvPr>
        </p:nvSpPr>
        <p:spPr/>
        <p:txBody>
          <a:bodyPr/>
          <a:lstStyle/>
          <a:p>
            <a:r>
              <a:rPr lang="it-IT" dirty="0"/>
              <a:t>Le procedure disciplinari</a:t>
            </a:r>
          </a:p>
        </p:txBody>
      </p:sp>
      <p:sp>
        <p:nvSpPr>
          <p:cNvPr id="3" name="Segnaposto contenuto 2">
            <a:extLst>
              <a:ext uri="{FF2B5EF4-FFF2-40B4-BE49-F238E27FC236}">
                <a16:creationId xmlns:a16="http://schemas.microsoft.com/office/drawing/2014/main" id="{656D757C-C331-1544-A65A-30BCA007A497}"/>
              </a:ext>
            </a:extLst>
          </p:cNvPr>
          <p:cNvSpPr>
            <a:spLocks noGrp="1"/>
          </p:cNvSpPr>
          <p:nvPr>
            <p:ph idx="1"/>
          </p:nvPr>
        </p:nvSpPr>
        <p:spPr/>
        <p:txBody>
          <a:bodyPr>
            <a:normAutofit lnSpcReduction="10000"/>
          </a:bodyPr>
          <a:lstStyle/>
          <a:p>
            <a:r>
              <a:rPr lang="it-IT" dirty="0"/>
              <a:t>Competenza del dirigente/responsabile per il rimprovero verbale; per le altre sanzioni (rimprovero scritto, multa fino a 4 ore, sospensione fino a 10 giorni, sospensione da 11 giorni a 6 mesi, licenziamento con preavviso e licenziamento senza preavviso) competenza UPD</a:t>
            </a:r>
          </a:p>
          <a:p>
            <a:r>
              <a:rPr lang="it-IT" dirty="0"/>
              <a:t>Obbligo di segnalazione da parte dei dirigenti/responsabili entro 10 giorni</a:t>
            </a:r>
          </a:p>
          <a:p>
            <a:r>
              <a:rPr lang="it-IT" dirty="0"/>
              <a:t>Termine imperativo per l’avvio del procedimento: 30 giorni dalla piena conoscenza del fatto</a:t>
            </a:r>
          </a:p>
          <a:p>
            <a:r>
              <a:rPr lang="it-IT" dirty="0"/>
              <a:t>Obbligo di convocare il dipendente per l’audizione con un preavviso di almeno 20 giorni (il possibile differimento ed i suoi effetti)</a:t>
            </a:r>
          </a:p>
          <a:p>
            <a:r>
              <a:rPr lang="it-IT" dirty="0"/>
              <a:t>Termine imperativo di conclusione del procedimento entro 120 giorni dalla contestazione dell’addebito</a:t>
            </a:r>
          </a:p>
        </p:txBody>
      </p:sp>
      <p:sp>
        <p:nvSpPr>
          <p:cNvPr id="4" name="Segnaposto piè di pagina 3">
            <a:extLst>
              <a:ext uri="{FF2B5EF4-FFF2-40B4-BE49-F238E27FC236}">
                <a16:creationId xmlns:a16="http://schemas.microsoft.com/office/drawing/2014/main" id="{A44B576F-7BDD-5646-91B8-FC71FE878978}"/>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92DE49E5-1131-2A46-8FA1-D5B5E28008CC}"/>
              </a:ext>
            </a:extLst>
          </p:cNvPr>
          <p:cNvSpPr>
            <a:spLocks noGrp="1"/>
          </p:cNvSpPr>
          <p:nvPr>
            <p:ph type="sldNum" sz="quarter" idx="12"/>
          </p:nvPr>
        </p:nvSpPr>
        <p:spPr/>
        <p:txBody>
          <a:bodyPr/>
          <a:lstStyle/>
          <a:p>
            <a:fld id="{69E57DC2-970A-4B3E-BB1C-7A09969E49DF}" type="slidenum">
              <a:rPr lang="en-US" smtClean="0"/>
              <a:t>22</a:t>
            </a:fld>
            <a:endParaRPr lang="en-US" dirty="0"/>
          </a:p>
        </p:txBody>
      </p:sp>
    </p:spTree>
    <p:extLst>
      <p:ext uri="{BB962C8B-B14F-4D97-AF65-F5344CB8AC3E}">
        <p14:creationId xmlns:p14="http://schemas.microsoft.com/office/powerpoint/2010/main" val="2445098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026ACB-3D69-254E-B048-4092BAD61986}"/>
              </a:ext>
            </a:extLst>
          </p:cNvPr>
          <p:cNvSpPr>
            <a:spLocks noGrp="1"/>
          </p:cNvSpPr>
          <p:nvPr>
            <p:ph type="title"/>
          </p:nvPr>
        </p:nvSpPr>
        <p:spPr/>
        <p:txBody>
          <a:bodyPr/>
          <a:lstStyle/>
          <a:p>
            <a:r>
              <a:rPr lang="it-IT" dirty="0"/>
              <a:t>I cd furbetti del cartellino</a:t>
            </a:r>
          </a:p>
        </p:txBody>
      </p:sp>
      <p:sp>
        <p:nvSpPr>
          <p:cNvPr id="3" name="Segnaposto contenuto 2">
            <a:extLst>
              <a:ext uri="{FF2B5EF4-FFF2-40B4-BE49-F238E27FC236}">
                <a16:creationId xmlns:a16="http://schemas.microsoft.com/office/drawing/2014/main" id="{5C544170-5852-2C4D-B941-07A5942D28CC}"/>
              </a:ext>
            </a:extLst>
          </p:cNvPr>
          <p:cNvSpPr>
            <a:spLocks noGrp="1"/>
          </p:cNvSpPr>
          <p:nvPr>
            <p:ph idx="1"/>
          </p:nvPr>
        </p:nvSpPr>
        <p:spPr/>
        <p:txBody>
          <a:bodyPr/>
          <a:lstStyle/>
          <a:p>
            <a:r>
              <a:rPr lang="it-IT" dirty="0"/>
              <a:t>La nozione: falsa attestazione della presenza in servizio </a:t>
            </a:r>
            <a:r>
              <a:rPr lang="it-IT" dirty="0" err="1"/>
              <a:t>etc</a:t>
            </a:r>
            <a:r>
              <a:rPr lang="it-IT" dirty="0"/>
              <a:t> accertata in flagranza ovvero mediante strumenti di sorveglianza o di registrazione degli accessi o delle presenza</a:t>
            </a:r>
          </a:p>
          <a:p>
            <a:r>
              <a:rPr lang="it-IT" dirty="0"/>
              <a:t>Immediata (entro 48 ore) sospensione cautelare senza stipendio e senza obbligo di preventiva audizione dell'interessato</a:t>
            </a:r>
          </a:p>
          <a:p>
            <a:r>
              <a:rPr lang="it-IT" dirty="0"/>
              <a:t>Con la sospensione si provvede alla contestuale contestazione  ed alla convocazione per l’audizione con un preavviso di almeno 15 giorni</a:t>
            </a:r>
          </a:p>
          <a:p>
            <a:r>
              <a:rPr lang="it-IT" dirty="0"/>
              <a:t>Conclusione entro 30 giorni dalla ricezione della contestazione dell’addebito</a:t>
            </a:r>
          </a:p>
          <a:p>
            <a:r>
              <a:rPr lang="it-IT" dirty="0"/>
              <a:t>Conseguenze del superamento </a:t>
            </a:r>
            <a:r>
              <a:rPr lang="it-IT"/>
              <a:t>dei termini</a:t>
            </a:r>
            <a:endParaRPr lang="it-IT" dirty="0"/>
          </a:p>
          <a:p>
            <a:endParaRPr lang="it-IT" dirty="0"/>
          </a:p>
        </p:txBody>
      </p:sp>
      <p:sp>
        <p:nvSpPr>
          <p:cNvPr id="4" name="Segnaposto piè di pagina 3">
            <a:extLst>
              <a:ext uri="{FF2B5EF4-FFF2-40B4-BE49-F238E27FC236}">
                <a16:creationId xmlns:a16="http://schemas.microsoft.com/office/drawing/2014/main" id="{F80D4538-031B-BC46-99A0-B606B2F7C9EA}"/>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77A55D4F-F05F-5E4D-98B2-69A540712EF4}"/>
              </a:ext>
            </a:extLst>
          </p:cNvPr>
          <p:cNvSpPr>
            <a:spLocks noGrp="1"/>
          </p:cNvSpPr>
          <p:nvPr>
            <p:ph type="sldNum" sz="quarter" idx="12"/>
          </p:nvPr>
        </p:nvSpPr>
        <p:spPr/>
        <p:txBody>
          <a:bodyPr/>
          <a:lstStyle/>
          <a:p>
            <a:fld id="{69E57DC2-970A-4B3E-BB1C-7A09969E49DF}" type="slidenum">
              <a:rPr lang="en-US" smtClean="0"/>
              <a:t>23</a:t>
            </a:fld>
            <a:endParaRPr lang="en-US" dirty="0"/>
          </a:p>
        </p:txBody>
      </p:sp>
    </p:spTree>
    <p:extLst>
      <p:ext uri="{BB962C8B-B14F-4D97-AF65-F5344CB8AC3E}">
        <p14:creationId xmlns:p14="http://schemas.microsoft.com/office/powerpoint/2010/main" val="300692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5A433C-C71F-CC44-A64B-54CF065473E3}"/>
              </a:ext>
            </a:extLst>
          </p:cNvPr>
          <p:cNvSpPr>
            <a:spLocks noGrp="1"/>
          </p:cNvSpPr>
          <p:nvPr>
            <p:ph type="title"/>
          </p:nvPr>
        </p:nvSpPr>
        <p:spPr/>
        <p:txBody>
          <a:bodyPr/>
          <a:lstStyle/>
          <a:p>
            <a:r>
              <a:rPr lang="it-IT" dirty="0"/>
              <a:t>Rapporti tra procedimento disciplinare e penale</a:t>
            </a:r>
          </a:p>
        </p:txBody>
      </p:sp>
      <p:sp>
        <p:nvSpPr>
          <p:cNvPr id="3" name="Segnaposto contenuto 2">
            <a:extLst>
              <a:ext uri="{FF2B5EF4-FFF2-40B4-BE49-F238E27FC236}">
                <a16:creationId xmlns:a16="http://schemas.microsoft.com/office/drawing/2014/main" id="{69261094-DCB2-874B-A7EE-E89A25885F45}"/>
              </a:ext>
            </a:extLst>
          </p:cNvPr>
          <p:cNvSpPr>
            <a:spLocks noGrp="1"/>
          </p:cNvSpPr>
          <p:nvPr>
            <p:ph idx="1"/>
          </p:nvPr>
        </p:nvSpPr>
        <p:spPr/>
        <p:txBody>
          <a:bodyPr/>
          <a:lstStyle/>
          <a:p>
            <a:r>
              <a:rPr lang="it-IT" dirty="0"/>
              <a:t>Di norma il procedimento disciplinare è avviato e concluso anche in pendenza di procedimento penale</a:t>
            </a:r>
          </a:p>
          <a:p>
            <a:r>
              <a:rPr lang="it-IT" dirty="0"/>
              <a:t>Eccezione della possibile sospensione nel caso di sanzione irrogabile superiore alla sospensioni fino a 10 giorni, della particolare complessità e se, sulla base delle prove in possesso dell’ente, si deve arrivare all’archiviazione</a:t>
            </a:r>
          </a:p>
          <a:p>
            <a:r>
              <a:rPr lang="it-IT" dirty="0"/>
              <a:t>Disciplina della discrepanza tra gli esiti dei procedimenti disciplinare e penale, con riavvio del procedimento disciplinare</a:t>
            </a:r>
          </a:p>
          <a:p>
            <a:r>
              <a:rPr lang="it-IT" dirty="0"/>
              <a:t>Riattivazione di norma dopo la conclusione definitiva del procedimento disciplinare, ma anche a seguito di sentenza non definitiva</a:t>
            </a:r>
          </a:p>
        </p:txBody>
      </p:sp>
      <p:sp>
        <p:nvSpPr>
          <p:cNvPr id="4" name="Segnaposto piè di pagina 3">
            <a:extLst>
              <a:ext uri="{FF2B5EF4-FFF2-40B4-BE49-F238E27FC236}">
                <a16:creationId xmlns:a16="http://schemas.microsoft.com/office/drawing/2014/main" id="{EA7174C2-6651-6A4A-9136-39F62483ABFB}"/>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63FF970A-43B7-814C-8951-A30E14B4C117}"/>
              </a:ext>
            </a:extLst>
          </p:cNvPr>
          <p:cNvSpPr>
            <a:spLocks noGrp="1"/>
          </p:cNvSpPr>
          <p:nvPr>
            <p:ph type="sldNum" sz="quarter" idx="12"/>
          </p:nvPr>
        </p:nvSpPr>
        <p:spPr/>
        <p:txBody>
          <a:bodyPr/>
          <a:lstStyle/>
          <a:p>
            <a:fld id="{69E57DC2-970A-4B3E-BB1C-7A09969E49DF}" type="slidenum">
              <a:rPr lang="en-US" smtClean="0"/>
              <a:t>24</a:t>
            </a:fld>
            <a:endParaRPr lang="en-US" dirty="0"/>
          </a:p>
        </p:txBody>
      </p:sp>
    </p:spTree>
    <p:extLst>
      <p:ext uri="{BB962C8B-B14F-4D97-AF65-F5344CB8AC3E}">
        <p14:creationId xmlns:p14="http://schemas.microsoft.com/office/powerpoint/2010/main" val="3773144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1398385-18CC-CF4C-B93E-836E9FCEA6C9}"/>
              </a:ext>
            </a:extLst>
          </p:cNvPr>
          <p:cNvSpPr>
            <a:spLocks noGrp="1"/>
          </p:cNvSpPr>
          <p:nvPr>
            <p:ph type="title"/>
          </p:nvPr>
        </p:nvSpPr>
        <p:spPr/>
        <p:txBody>
          <a:bodyPr/>
          <a:lstStyle/>
          <a:p>
            <a:r>
              <a:rPr lang="it-IT" dirty="0"/>
              <a:t>Le attività ad elevato rischio di corruzione: il dettato legislativo</a:t>
            </a:r>
          </a:p>
        </p:txBody>
      </p:sp>
      <p:sp>
        <p:nvSpPr>
          <p:cNvPr id="3" name="Segnaposto contenuto 2">
            <a:extLst>
              <a:ext uri="{FF2B5EF4-FFF2-40B4-BE49-F238E27FC236}">
                <a16:creationId xmlns:a16="http://schemas.microsoft.com/office/drawing/2014/main" id="{7D1DD306-723F-3948-9C85-1A979F259BF3}"/>
              </a:ext>
            </a:extLst>
          </p:cNvPr>
          <p:cNvSpPr>
            <a:spLocks noGrp="1"/>
          </p:cNvSpPr>
          <p:nvPr>
            <p:ph idx="1"/>
          </p:nvPr>
        </p:nvSpPr>
        <p:spPr/>
        <p:txBody>
          <a:bodyPr>
            <a:normAutofit lnSpcReduction="10000"/>
          </a:bodyPr>
          <a:lstStyle/>
          <a:p>
            <a:r>
              <a:rPr lang="it-IT" sz="2800" dirty="0"/>
              <a:t>assunzioni e progressioni del personale; </a:t>
            </a:r>
          </a:p>
          <a:p>
            <a:r>
              <a:rPr lang="it-IT" sz="2800" dirty="0"/>
              <a:t>affidamento di lavori, servizi e forniture; </a:t>
            </a:r>
          </a:p>
          <a:p>
            <a:r>
              <a:rPr lang="it-IT" sz="2800" dirty="0"/>
              <a:t>erogazione di benefici, sussidi </a:t>
            </a:r>
            <a:r>
              <a:rPr lang="it-IT" sz="2800" dirty="0" err="1"/>
              <a:t>etc</a:t>
            </a:r>
            <a:r>
              <a:rPr lang="it-IT" sz="2800" dirty="0"/>
              <a:t> (provvedimenti ampliativi della sfera giuridica del destinatario con effetti economici diretti); </a:t>
            </a:r>
          </a:p>
          <a:p>
            <a:r>
              <a:rPr lang="it-IT" sz="2800" dirty="0"/>
              <a:t>autorizzazioni e permessi </a:t>
            </a:r>
            <a:r>
              <a:rPr lang="it-IT" sz="2800" dirty="0" err="1"/>
              <a:t>etc</a:t>
            </a:r>
            <a:r>
              <a:rPr lang="it-IT" sz="2800" dirty="0"/>
              <a:t> (provvedimenti ampliativi della sfera giuridica del destinatario privi di effetti economici diretti)</a:t>
            </a:r>
          </a:p>
          <a:p>
            <a:endParaRPr lang="it-IT" dirty="0"/>
          </a:p>
        </p:txBody>
      </p:sp>
      <p:sp>
        <p:nvSpPr>
          <p:cNvPr id="4" name="Segnaposto piè di pagina 3">
            <a:extLst>
              <a:ext uri="{FF2B5EF4-FFF2-40B4-BE49-F238E27FC236}">
                <a16:creationId xmlns:a16="http://schemas.microsoft.com/office/drawing/2014/main" id="{5E1D0FCB-9CF1-0041-A546-4F0F94A75740}"/>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B03E0D36-9B8B-B34A-9355-FDEEA0EF9702}"/>
              </a:ext>
            </a:extLst>
          </p:cNvPr>
          <p:cNvSpPr>
            <a:spLocks noGrp="1"/>
          </p:cNvSpPr>
          <p:nvPr>
            <p:ph type="sldNum" sz="quarter" idx="12"/>
          </p:nvPr>
        </p:nvSpPr>
        <p:spPr/>
        <p:txBody>
          <a:bodyPr/>
          <a:lstStyle/>
          <a:p>
            <a:fld id="{69E57DC2-970A-4B3E-BB1C-7A09969E49DF}" type="slidenum">
              <a:rPr lang="en-US" smtClean="0"/>
              <a:t>25</a:t>
            </a:fld>
            <a:endParaRPr lang="en-US" dirty="0"/>
          </a:p>
        </p:txBody>
      </p:sp>
    </p:spTree>
    <p:extLst>
      <p:ext uri="{BB962C8B-B14F-4D97-AF65-F5344CB8AC3E}">
        <p14:creationId xmlns:p14="http://schemas.microsoft.com/office/powerpoint/2010/main" val="2715149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EE0DC4-3DC4-E14A-BEB7-920C9AAC2C7B}"/>
              </a:ext>
            </a:extLst>
          </p:cNvPr>
          <p:cNvSpPr>
            <a:spLocks noGrp="1"/>
          </p:cNvSpPr>
          <p:nvPr>
            <p:ph type="title"/>
          </p:nvPr>
        </p:nvSpPr>
        <p:spPr/>
        <p:txBody>
          <a:bodyPr/>
          <a:lstStyle/>
          <a:p>
            <a:r>
              <a:rPr lang="it-IT" dirty="0"/>
              <a:t>Le attività ad elevato rischio di corruzione: le indicazioni </a:t>
            </a:r>
            <a:r>
              <a:rPr lang="it-IT" dirty="0" err="1"/>
              <a:t>Anac</a:t>
            </a:r>
            <a:endParaRPr lang="it-IT" dirty="0"/>
          </a:p>
        </p:txBody>
      </p:sp>
      <p:sp>
        <p:nvSpPr>
          <p:cNvPr id="3" name="Segnaposto contenuto 2">
            <a:extLst>
              <a:ext uri="{FF2B5EF4-FFF2-40B4-BE49-F238E27FC236}">
                <a16:creationId xmlns:a16="http://schemas.microsoft.com/office/drawing/2014/main" id="{503C81DF-DFB2-3349-8EF1-AED373A310C6}"/>
              </a:ext>
            </a:extLst>
          </p:cNvPr>
          <p:cNvSpPr>
            <a:spLocks noGrp="1"/>
          </p:cNvSpPr>
          <p:nvPr>
            <p:ph idx="1"/>
          </p:nvPr>
        </p:nvSpPr>
        <p:spPr/>
        <p:txBody>
          <a:bodyPr>
            <a:normAutofit fontScale="92500" lnSpcReduction="10000"/>
          </a:bodyPr>
          <a:lstStyle/>
          <a:p>
            <a:pPr lvl="0"/>
            <a:r>
              <a:rPr lang="it-IT" dirty="0"/>
              <a:t>gestione delle entrate, delle spese e del patrimonio; </a:t>
            </a:r>
          </a:p>
          <a:p>
            <a:pPr lvl="0"/>
            <a:r>
              <a:rPr lang="it-IT" dirty="0"/>
              <a:t>controlli, verifiche, </a:t>
            </a:r>
          </a:p>
          <a:p>
            <a:pPr lvl="0"/>
            <a:r>
              <a:rPr lang="it-IT" dirty="0"/>
              <a:t>ispezioni e sanzioni;  </a:t>
            </a:r>
          </a:p>
          <a:p>
            <a:pPr lvl="0"/>
            <a:r>
              <a:rPr lang="it-IT" dirty="0"/>
              <a:t>incarichi e nomine; </a:t>
            </a:r>
          </a:p>
          <a:p>
            <a:pPr lvl="0"/>
            <a:r>
              <a:rPr lang="it-IT" dirty="0"/>
              <a:t>affari legali e contenzioso; </a:t>
            </a:r>
          </a:p>
          <a:p>
            <a:pPr lvl="0"/>
            <a:r>
              <a:rPr lang="it-IT" dirty="0"/>
              <a:t>governo del territorio; </a:t>
            </a:r>
          </a:p>
          <a:p>
            <a:pPr lvl="0"/>
            <a:r>
              <a:rPr lang="it-IT" dirty="0"/>
              <a:t>gestione dei rifiuti; </a:t>
            </a:r>
          </a:p>
          <a:p>
            <a:pPr lvl="0"/>
            <a:r>
              <a:rPr lang="it-IT" dirty="0"/>
              <a:t>pianificazione urbanistica; pianificazione; </a:t>
            </a:r>
          </a:p>
          <a:p>
            <a:pPr lvl="0"/>
            <a:r>
              <a:rPr lang="it-IT" dirty="0"/>
              <a:t>gestione della edilizia scolastica; </a:t>
            </a:r>
          </a:p>
        </p:txBody>
      </p:sp>
      <p:sp>
        <p:nvSpPr>
          <p:cNvPr id="4" name="Segnaposto piè di pagina 3">
            <a:extLst>
              <a:ext uri="{FF2B5EF4-FFF2-40B4-BE49-F238E27FC236}">
                <a16:creationId xmlns:a16="http://schemas.microsoft.com/office/drawing/2014/main" id="{677C13EF-A946-EF48-92D3-05F90EE10B34}"/>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62C87722-F7B8-B445-9C11-BCEFAFC04DCA}"/>
              </a:ext>
            </a:extLst>
          </p:cNvPr>
          <p:cNvSpPr>
            <a:spLocks noGrp="1"/>
          </p:cNvSpPr>
          <p:nvPr>
            <p:ph type="sldNum" sz="quarter" idx="12"/>
          </p:nvPr>
        </p:nvSpPr>
        <p:spPr/>
        <p:txBody>
          <a:bodyPr/>
          <a:lstStyle/>
          <a:p>
            <a:fld id="{69E57DC2-970A-4B3E-BB1C-7A09969E49DF}" type="slidenum">
              <a:rPr lang="en-US" smtClean="0"/>
              <a:t>26</a:t>
            </a:fld>
            <a:endParaRPr lang="en-US" dirty="0"/>
          </a:p>
        </p:txBody>
      </p:sp>
    </p:spTree>
    <p:extLst>
      <p:ext uri="{BB962C8B-B14F-4D97-AF65-F5344CB8AC3E}">
        <p14:creationId xmlns:p14="http://schemas.microsoft.com/office/powerpoint/2010/main" val="4083390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4FC543-CF4F-7D49-9913-B2AEBFF465D6}"/>
              </a:ext>
            </a:extLst>
          </p:cNvPr>
          <p:cNvSpPr>
            <a:spLocks noGrp="1"/>
          </p:cNvSpPr>
          <p:nvPr>
            <p:ph type="title"/>
          </p:nvPr>
        </p:nvSpPr>
        <p:spPr/>
        <p:txBody>
          <a:bodyPr/>
          <a:lstStyle/>
          <a:p>
            <a:r>
              <a:rPr lang="it-IT" dirty="0"/>
              <a:t>Le attività ad elevato rischio di corruzione: la misurazione</a:t>
            </a:r>
          </a:p>
        </p:txBody>
      </p:sp>
      <p:sp>
        <p:nvSpPr>
          <p:cNvPr id="3" name="Segnaposto contenuto 2">
            <a:extLst>
              <a:ext uri="{FF2B5EF4-FFF2-40B4-BE49-F238E27FC236}">
                <a16:creationId xmlns:a16="http://schemas.microsoft.com/office/drawing/2014/main" id="{BADF8C05-0B0B-7342-914B-26C21E75B6D9}"/>
              </a:ext>
            </a:extLst>
          </p:cNvPr>
          <p:cNvSpPr>
            <a:spLocks noGrp="1"/>
          </p:cNvSpPr>
          <p:nvPr>
            <p:ph idx="1"/>
          </p:nvPr>
        </p:nvSpPr>
        <p:spPr/>
        <p:txBody>
          <a:bodyPr/>
          <a:lstStyle/>
          <a:p>
            <a:r>
              <a:rPr lang="it-IT" sz="2800" dirty="0"/>
              <a:t>La scelta del piano nazionale: predisporre una griglia per la individuazione delle attività nell’ente più a rischio:</a:t>
            </a:r>
          </a:p>
          <a:p>
            <a:r>
              <a:rPr lang="it-IT" sz="2800" dirty="0"/>
              <a:t>Indici di valutazione della probabilità (discrezionalità, rilevanza esterna, complessità, impatto economico del processo, frazionabilità, controlli) </a:t>
            </a:r>
          </a:p>
          <a:p>
            <a:r>
              <a:rPr lang="it-IT" sz="2800" dirty="0"/>
              <a:t>Indici di valutazione dell’impatto (organizzativo, economico, </a:t>
            </a:r>
            <a:r>
              <a:rPr lang="it-IT" sz="2800" dirty="0" err="1"/>
              <a:t>reputazionale</a:t>
            </a:r>
            <a:r>
              <a:rPr lang="it-IT" sz="2800" dirty="0"/>
              <a:t>, organizzativo-economico-immagine)</a:t>
            </a:r>
          </a:p>
          <a:p>
            <a:endParaRPr lang="it-IT" dirty="0"/>
          </a:p>
        </p:txBody>
      </p:sp>
      <p:sp>
        <p:nvSpPr>
          <p:cNvPr id="4" name="Segnaposto piè di pagina 3">
            <a:extLst>
              <a:ext uri="{FF2B5EF4-FFF2-40B4-BE49-F238E27FC236}">
                <a16:creationId xmlns:a16="http://schemas.microsoft.com/office/drawing/2014/main" id="{5514CBBB-00A7-334F-89FD-8128D25B0B69}"/>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FA59C98A-CB81-9B43-8CE5-FD1CCE84F6B6}"/>
              </a:ext>
            </a:extLst>
          </p:cNvPr>
          <p:cNvSpPr>
            <a:spLocks noGrp="1"/>
          </p:cNvSpPr>
          <p:nvPr>
            <p:ph type="sldNum" sz="quarter" idx="12"/>
          </p:nvPr>
        </p:nvSpPr>
        <p:spPr/>
        <p:txBody>
          <a:bodyPr/>
          <a:lstStyle/>
          <a:p>
            <a:fld id="{69E57DC2-970A-4B3E-BB1C-7A09969E49DF}" type="slidenum">
              <a:rPr lang="en-US" smtClean="0"/>
              <a:t>27</a:t>
            </a:fld>
            <a:endParaRPr lang="en-US" dirty="0"/>
          </a:p>
        </p:txBody>
      </p:sp>
    </p:spTree>
    <p:extLst>
      <p:ext uri="{BB962C8B-B14F-4D97-AF65-F5344CB8AC3E}">
        <p14:creationId xmlns:p14="http://schemas.microsoft.com/office/powerpoint/2010/main" val="656638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43A0218-9C5E-E145-9F02-61C8D3339647}"/>
              </a:ext>
            </a:extLst>
          </p:cNvPr>
          <p:cNvSpPr>
            <a:spLocks noGrp="1"/>
          </p:cNvSpPr>
          <p:nvPr>
            <p:ph type="title"/>
          </p:nvPr>
        </p:nvSpPr>
        <p:spPr/>
        <p:txBody>
          <a:bodyPr/>
          <a:lstStyle/>
          <a:p>
            <a:r>
              <a:rPr lang="it-IT" dirty="0"/>
              <a:t>I RISCHI/1</a:t>
            </a:r>
          </a:p>
        </p:txBody>
      </p:sp>
      <p:sp>
        <p:nvSpPr>
          <p:cNvPr id="3" name="Segnaposto contenuto 2">
            <a:extLst>
              <a:ext uri="{FF2B5EF4-FFF2-40B4-BE49-F238E27FC236}">
                <a16:creationId xmlns:a16="http://schemas.microsoft.com/office/drawing/2014/main" id="{9F73EDEE-9189-D743-BF60-7FC1E4586F4F}"/>
              </a:ext>
            </a:extLst>
          </p:cNvPr>
          <p:cNvSpPr>
            <a:spLocks noGrp="1"/>
          </p:cNvSpPr>
          <p:nvPr>
            <p:ph idx="1"/>
          </p:nvPr>
        </p:nvSpPr>
        <p:spPr/>
        <p:txBody>
          <a:bodyPr>
            <a:normAutofit fontScale="92500" lnSpcReduction="20000"/>
          </a:bodyPr>
          <a:lstStyle/>
          <a:p>
            <a:pPr lvl="1"/>
            <a:r>
              <a:rPr lang="it-IT" dirty="0"/>
              <a:t>Negligenza nella verifica dei presupposti e requisiti per l’adozione di atti o provvedimenti;</a:t>
            </a:r>
          </a:p>
          <a:p>
            <a:pPr lvl="1"/>
            <a:r>
              <a:rPr lang="it-IT" dirty="0"/>
              <a:t>Inosservanza delle regole a garanzia della trasparenza e imparzialità della selezione;</a:t>
            </a:r>
          </a:p>
          <a:p>
            <a:pPr lvl="1"/>
            <a:r>
              <a:rPr lang="it-IT" dirty="0"/>
              <a:t>Motivazione generica e tautologica sulla verifica dei presupposti per l’adozione di scelte discrezionali;</a:t>
            </a:r>
          </a:p>
          <a:p>
            <a:pPr lvl="1"/>
            <a:r>
              <a:rPr lang="it-IT" dirty="0"/>
              <a:t>Uso distorto e manipolato della discrezionalità, ivi compresa la stima dei contratti;</a:t>
            </a:r>
          </a:p>
          <a:p>
            <a:pPr lvl="1"/>
            <a:r>
              <a:rPr lang="it-IT" dirty="0"/>
              <a:t>Irregolare o inadeguata composizione di commissioni di gara, concorso, ecc.;</a:t>
            </a:r>
          </a:p>
          <a:p>
            <a:pPr lvl="1"/>
            <a:r>
              <a:rPr lang="it-IT" dirty="0"/>
              <a:t>Previsione di requisiti personalizzati e/o di clausole contrattuali atte a favorire o disincentivare;</a:t>
            </a:r>
          </a:p>
          <a:p>
            <a:pPr lvl="1"/>
            <a:r>
              <a:rPr lang="it-IT" dirty="0"/>
              <a:t>Illegittima gestione dei dati in possesso dell’amministrazione –  cessione indebita ai privati – violazione segreto d’ufficio;</a:t>
            </a:r>
          </a:p>
          <a:p>
            <a:pPr lvl="1"/>
            <a:r>
              <a:rPr lang="it-IT" dirty="0"/>
              <a:t>Omissione dei controlli di merito o a campione;</a:t>
            </a:r>
          </a:p>
        </p:txBody>
      </p:sp>
      <p:sp>
        <p:nvSpPr>
          <p:cNvPr id="4" name="Segnaposto piè di pagina 3">
            <a:extLst>
              <a:ext uri="{FF2B5EF4-FFF2-40B4-BE49-F238E27FC236}">
                <a16:creationId xmlns:a16="http://schemas.microsoft.com/office/drawing/2014/main" id="{7E498E0D-D45C-5240-8405-C99BCB3D051A}"/>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C7E22E52-652B-F943-ABF1-30B137F8249F}"/>
              </a:ext>
            </a:extLst>
          </p:cNvPr>
          <p:cNvSpPr>
            <a:spLocks noGrp="1"/>
          </p:cNvSpPr>
          <p:nvPr>
            <p:ph type="sldNum" sz="quarter" idx="12"/>
          </p:nvPr>
        </p:nvSpPr>
        <p:spPr/>
        <p:txBody>
          <a:bodyPr/>
          <a:lstStyle/>
          <a:p>
            <a:fld id="{69E57DC2-970A-4B3E-BB1C-7A09969E49DF}" type="slidenum">
              <a:rPr lang="en-US" smtClean="0"/>
              <a:t>28</a:t>
            </a:fld>
            <a:endParaRPr lang="en-US" dirty="0"/>
          </a:p>
        </p:txBody>
      </p:sp>
    </p:spTree>
    <p:extLst>
      <p:ext uri="{BB962C8B-B14F-4D97-AF65-F5344CB8AC3E}">
        <p14:creationId xmlns:p14="http://schemas.microsoft.com/office/powerpoint/2010/main" val="77894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7D626F-8F8B-8748-9184-8BB0161EDEE3}"/>
              </a:ext>
            </a:extLst>
          </p:cNvPr>
          <p:cNvSpPr>
            <a:spLocks noGrp="1"/>
          </p:cNvSpPr>
          <p:nvPr>
            <p:ph type="title"/>
          </p:nvPr>
        </p:nvSpPr>
        <p:spPr/>
        <p:txBody>
          <a:bodyPr/>
          <a:lstStyle/>
          <a:p>
            <a:r>
              <a:rPr lang="it-IT" dirty="0"/>
              <a:t>I RISCHI/2</a:t>
            </a:r>
          </a:p>
        </p:txBody>
      </p:sp>
      <p:sp>
        <p:nvSpPr>
          <p:cNvPr id="3" name="Segnaposto contenuto 2">
            <a:extLst>
              <a:ext uri="{FF2B5EF4-FFF2-40B4-BE49-F238E27FC236}">
                <a16:creationId xmlns:a16="http://schemas.microsoft.com/office/drawing/2014/main" id="{3D2A3E3E-9B0D-D244-85B0-7C5137CE13A5}"/>
              </a:ext>
            </a:extLst>
          </p:cNvPr>
          <p:cNvSpPr>
            <a:spLocks noGrp="1"/>
          </p:cNvSpPr>
          <p:nvPr>
            <p:ph idx="1"/>
          </p:nvPr>
        </p:nvSpPr>
        <p:spPr/>
        <p:txBody>
          <a:bodyPr>
            <a:normAutofit/>
          </a:bodyPr>
          <a:lstStyle/>
          <a:p>
            <a:pPr lvl="1"/>
            <a:r>
              <a:rPr lang="it-IT" dirty="0"/>
              <a:t>Abuso di procedimenti proroga – rinnovo – revoca – variante;</a:t>
            </a:r>
          </a:p>
          <a:p>
            <a:pPr lvl="1"/>
            <a:r>
              <a:rPr lang="it-IT" dirty="0"/>
              <a:t>Quantificazione dolosamente errata degli oneri economici o prestazionali a carico dei privati;</a:t>
            </a:r>
          </a:p>
          <a:p>
            <a:pPr lvl="1"/>
            <a:r>
              <a:rPr lang="it-IT" dirty="0"/>
              <a:t>Quantificazione dolosamente errata delle somme dovute dall’Amministrazione;</a:t>
            </a:r>
          </a:p>
          <a:p>
            <a:pPr lvl="1"/>
            <a:r>
              <a:rPr lang="it-IT" dirty="0"/>
              <a:t>Alterazione e manipolazione di dati, informazioni e documenti;</a:t>
            </a:r>
          </a:p>
          <a:p>
            <a:pPr lvl="1"/>
            <a:r>
              <a:rPr lang="it-IT" dirty="0"/>
              <a:t>Mancata e ingiustificata applicazione di multe o penalità;</a:t>
            </a:r>
          </a:p>
          <a:p>
            <a:pPr lvl="1"/>
            <a:r>
              <a:rPr lang="it-IT" dirty="0"/>
              <a:t>Mancata segnalazione di accordi collusivi;</a:t>
            </a:r>
          </a:p>
          <a:p>
            <a:pPr lvl="1"/>
            <a:r>
              <a:rPr lang="it-IT" dirty="0"/>
              <a:t>Carente,	intempestiva	e	incompleta	programmazione	 delle procedure  di approvvigionamento di beni, servizi e lavori;</a:t>
            </a:r>
          </a:p>
          <a:p>
            <a:pPr lvl="1"/>
            <a:r>
              <a:rPr lang="it-IT" dirty="0"/>
              <a:t>Utilizzo fraudolento e illecito di beni comunali</a:t>
            </a:r>
          </a:p>
        </p:txBody>
      </p:sp>
      <p:sp>
        <p:nvSpPr>
          <p:cNvPr id="4" name="Segnaposto piè di pagina 3">
            <a:extLst>
              <a:ext uri="{FF2B5EF4-FFF2-40B4-BE49-F238E27FC236}">
                <a16:creationId xmlns:a16="http://schemas.microsoft.com/office/drawing/2014/main" id="{7BF15E4D-E29E-D44F-8660-A28FE9687FFA}"/>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42353E88-E409-674A-B72E-49DD651CC6B2}"/>
              </a:ext>
            </a:extLst>
          </p:cNvPr>
          <p:cNvSpPr>
            <a:spLocks noGrp="1"/>
          </p:cNvSpPr>
          <p:nvPr>
            <p:ph type="sldNum" sz="quarter" idx="12"/>
          </p:nvPr>
        </p:nvSpPr>
        <p:spPr/>
        <p:txBody>
          <a:bodyPr/>
          <a:lstStyle/>
          <a:p>
            <a:fld id="{69E57DC2-970A-4B3E-BB1C-7A09969E49DF}" type="slidenum">
              <a:rPr lang="en-US" smtClean="0"/>
              <a:t>29</a:t>
            </a:fld>
            <a:endParaRPr lang="en-US" dirty="0"/>
          </a:p>
        </p:txBody>
      </p:sp>
    </p:spTree>
    <p:extLst>
      <p:ext uri="{BB962C8B-B14F-4D97-AF65-F5344CB8AC3E}">
        <p14:creationId xmlns:p14="http://schemas.microsoft.com/office/powerpoint/2010/main" val="14408557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A73719-3617-E744-98C1-A14864E3FE29}"/>
              </a:ext>
            </a:extLst>
          </p:cNvPr>
          <p:cNvSpPr>
            <a:spLocks noGrp="1"/>
          </p:cNvSpPr>
          <p:nvPr>
            <p:ph type="title"/>
          </p:nvPr>
        </p:nvSpPr>
        <p:spPr/>
        <p:txBody>
          <a:bodyPr/>
          <a:lstStyle/>
          <a:p>
            <a:r>
              <a:rPr lang="it-IT" dirty="0"/>
              <a:t>Le attività ad elevato rischio di corruzione: le iniziative/1</a:t>
            </a:r>
          </a:p>
        </p:txBody>
      </p:sp>
      <p:sp>
        <p:nvSpPr>
          <p:cNvPr id="3" name="Segnaposto contenuto 2">
            <a:extLst>
              <a:ext uri="{FF2B5EF4-FFF2-40B4-BE49-F238E27FC236}">
                <a16:creationId xmlns:a16="http://schemas.microsoft.com/office/drawing/2014/main" id="{4620AA26-40B8-9043-9D9B-CB1E2757A485}"/>
              </a:ext>
            </a:extLst>
          </p:cNvPr>
          <p:cNvSpPr>
            <a:spLocks noGrp="1"/>
          </p:cNvSpPr>
          <p:nvPr>
            <p:ph idx="1"/>
          </p:nvPr>
        </p:nvSpPr>
        <p:spPr/>
        <p:txBody>
          <a:bodyPr>
            <a:normAutofit lnSpcReduction="10000"/>
          </a:bodyPr>
          <a:lstStyle/>
          <a:p>
            <a:r>
              <a:rPr lang="it-IT" sz="2400" dirty="0"/>
              <a:t>Per ognuna delle attività individuate ad elevato rischio di corruzione occorre dare corso alla applicazione delle previsioni dettate dal legislatore e dal piano dell’ente</a:t>
            </a:r>
          </a:p>
          <a:p>
            <a:r>
              <a:rPr lang="it-IT" sz="2400" dirty="0"/>
              <a:t>Il registro degli affidamenti diretti, degli incarichi e delle sovvenzioni/contributi, il monitoraggio dei processi </a:t>
            </a:r>
            <a:r>
              <a:rPr lang="it-IT" sz="2400" dirty="0" err="1"/>
              <a:t>etc</a:t>
            </a:r>
            <a:endParaRPr lang="it-IT" sz="2400" dirty="0"/>
          </a:p>
          <a:p>
            <a:r>
              <a:rPr lang="it-IT" sz="2400" dirty="0"/>
              <a:t>Compiti di indirizzo e di controllo attribuiti al responsabile anticorruzione</a:t>
            </a:r>
          </a:p>
          <a:p>
            <a:r>
              <a:rPr lang="it-IT" sz="2400" dirty="0"/>
              <a:t>Compiti operativi attribuiti ai singoli dirigenti: con loro responsabilizzazione diretta</a:t>
            </a:r>
          </a:p>
          <a:p>
            <a:endParaRPr lang="it-IT" dirty="0"/>
          </a:p>
        </p:txBody>
      </p:sp>
      <p:sp>
        <p:nvSpPr>
          <p:cNvPr id="4" name="Segnaposto piè di pagina 3">
            <a:extLst>
              <a:ext uri="{FF2B5EF4-FFF2-40B4-BE49-F238E27FC236}">
                <a16:creationId xmlns:a16="http://schemas.microsoft.com/office/drawing/2014/main" id="{48C45F38-38DC-9C4F-A918-A77F7BC0EB97}"/>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D756A15C-A7C0-F84D-A974-ECFF6F7C749C}"/>
              </a:ext>
            </a:extLst>
          </p:cNvPr>
          <p:cNvSpPr>
            <a:spLocks noGrp="1"/>
          </p:cNvSpPr>
          <p:nvPr>
            <p:ph type="sldNum" sz="quarter" idx="12"/>
          </p:nvPr>
        </p:nvSpPr>
        <p:spPr/>
        <p:txBody>
          <a:bodyPr/>
          <a:lstStyle/>
          <a:p>
            <a:fld id="{69E57DC2-970A-4B3E-BB1C-7A09969E49DF}" type="slidenum">
              <a:rPr lang="en-US" smtClean="0"/>
              <a:t>30</a:t>
            </a:fld>
            <a:endParaRPr lang="en-US" dirty="0"/>
          </a:p>
        </p:txBody>
      </p:sp>
    </p:spTree>
    <p:extLst>
      <p:ext uri="{BB962C8B-B14F-4D97-AF65-F5344CB8AC3E}">
        <p14:creationId xmlns:p14="http://schemas.microsoft.com/office/powerpoint/2010/main" val="1955238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721BFEB-C61E-1341-8AC9-1748B224042D}"/>
              </a:ext>
            </a:extLst>
          </p:cNvPr>
          <p:cNvSpPr>
            <a:spLocks noGrp="1"/>
          </p:cNvSpPr>
          <p:nvPr>
            <p:ph type="title"/>
          </p:nvPr>
        </p:nvSpPr>
        <p:spPr/>
        <p:txBody>
          <a:bodyPr/>
          <a:lstStyle/>
          <a:p>
            <a:r>
              <a:rPr lang="it-IT" dirty="0"/>
              <a:t>Le attività ad elevato rischio di corruzione: le iniziative/2</a:t>
            </a:r>
          </a:p>
        </p:txBody>
      </p:sp>
      <p:sp>
        <p:nvSpPr>
          <p:cNvPr id="3" name="Segnaposto contenuto 2">
            <a:extLst>
              <a:ext uri="{FF2B5EF4-FFF2-40B4-BE49-F238E27FC236}">
                <a16:creationId xmlns:a16="http://schemas.microsoft.com/office/drawing/2014/main" id="{61DF9562-482A-5A4A-87A9-24734B257AF1}"/>
              </a:ext>
            </a:extLst>
          </p:cNvPr>
          <p:cNvSpPr>
            <a:spLocks noGrp="1"/>
          </p:cNvSpPr>
          <p:nvPr>
            <p:ph idx="1"/>
          </p:nvPr>
        </p:nvSpPr>
        <p:spPr/>
        <p:txBody>
          <a:bodyPr/>
          <a:lstStyle/>
          <a:p>
            <a:r>
              <a:rPr lang="it-IT" sz="2400" dirty="0"/>
              <a:t>Per ogni attività a elevato rischio di corruzione indicare le misure per la prevenzione</a:t>
            </a:r>
          </a:p>
          <a:p>
            <a:r>
              <a:rPr lang="it-IT" sz="2400" dirty="0"/>
              <a:t>Complesso di misure </a:t>
            </a:r>
          </a:p>
          <a:p>
            <a:r>
              <a:rPr lang="it-IT" sz="2400" dirty="0"/>
              <a:t>Trasparenza, aumento dei controlli, monitoraggio tempi conclusione singoli procedimenti, verifica degli affidamenti diretti, rotazione, iniziative specifiche</a:t>
            </a:r>
          </a:p>
          <a:p>
            <a:r>
              <a:rPr lang="it-IT" sz="2400" dirty="0"/>
              <a:t>Possibilità di articolazione temporale e di gradualità nella concreta applicazione</a:t>
            </a:r>
          </a:p>
          <a:p>
            <a:pPr marL="0" indent="0">
              <a:buNone/>
            </a:pPr>
            <a:endParaRPr lang="it-IT" dirty="0"/>
          </a:p>
        </p:txBody>
      </p:sp>
      <p:sp>
        <p:nvSpPr>
          <p:cNvPr id="4" name="Segnaposto piè di pagina 3">
            <a:extLst>
              <a:ext uri="{FF2B5EF4-FFF2-40B4-BE49-F238E27FC236}">
                <a16:creationId xmlns:a16="http://schemas.microsoft.com/office/drawing/2014/main" id="{8D0B88EF-DC06-6E4A-97C7-4BC60CE4299F}"/>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31A6AAC1-B279-414B-9999-12BBA9ECB5B7}"/>
              </a:ext>
            </a:extLst>
          </p:cNvPr>
          <p:cNvSpPr>
            <a:spLocks noGrp="1"/>
          </p:cNvSpPr>
          <p:nvPr>
            <p:ph type="sldNum" sz="quarter" idx="12"/>
          </p:nvPr>
        </p:nvSpPr>
        <p:spPr/>
        <p:txBody>
          <a:bodyPr/>
          <a:lstStyle/>
          <a:p>
            <a:fld id="{69E57DC2-970A-4B3E-BB1C-7A09969E49DF}" type="slidenum">
              <a:rPr lang="en-US" smtClean="0"/>
              <a:t>31</a:t>
            </a:fld>
            <a:endParaRPr lang="en-US" dirty="0"/>
          </a:p>
        </p:txBody>
      </p:sp>
    </p:spTree>
    <p:extLst>
      <p:ext uri="{BB962C8B-B14F-4D97-AF65-F5344CB8AC3E}">
        <p14:creationId xmlns:p14="http://schemas.microsoft.com/office/powerpoint/2010/main" val="7494098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442038-114D-7942-987F-2FBD47DA1051}"/>
              </a:ext>
            </a:extLst>
          </p:cNvPr>
          <p:cNvSpPr>
            <a:spLocks noGrp="1"/>
          </p:cNvSpPr>
          <p:nvPr>
            <p:ph type="title"/>
          </p:nvPr>
        </p:nvSpPr>
        <p:spPr/>
        <p:txBody>
          <a:bodyPr/>
          <a:lstStyle/>
          <a:p>
            <a:r>
              <a:rPr lang="it-IT" dirty="0"/>
              <a:t>LE ATTIVITA’ AD ELEVATO RISCHIO: LE INIZIATIVE UNITARIE/1</a:t>
            </a:r>
          </a:p>
        </p:txBody>
      </p:sp>
      <p:sp>
        <p:nvSpPr>
          <p:cNvPr id="3" name="Segnaposto contenuto 2">
            <a:extLst>
              <a:ext uri="{FF2B5EF4-FFF2-40B4-BE49-F238E27FC236}">
                <a16:creationId xmlns:a16="http://schemas.microsoft.com/office/drawing/2014/main" id="{C74B2F32-F558-C248-84A0-1982E92AEE11}"/>
              </a:ext>
            </a:extLst>
          </p:cNvPr>
          <p:cNvSpPr>
            <a:spLocks noGrp="1"/>
          </p:cNvSpPr>
          <p:nvPr>
            <p:ph idx="1"/>
          </p:nvPr>
        </p:nvSpPr>
        <p:spPr/>
        <p:txBody>
          <a:bodyPr>
            <a:normAutofit fontScale="85000" lnSpcReduction="20000"/>
          </a:bodyPr>
          <a:lstStyle/>
          <a:p>
            <a:r>
              <a:rPr lang="it-IT" dirty="0"/>
              <a:t>Rendere pubblici tutti i contributi erogati con individuazione del soggetto beneficiario, nel rispetto delle regole della tutela della riservatezza </a:t>
            </a:r>
          </a:p>
          <a:p>
            <a:r>
              <a:rPr lang="it-IT" dirty="0"/>
              <a:t>Applicazione del piano della rotazione del personale addetto alle aree soggette a maggior rischio di corruzione – Applicazione della rotazione straordinaria </a:t>
            </a:r>
          </a:p>
          <a:p>
            <a:r>
              <a:rPr lang="it-IT" dirty="0" err="1"/>
              <a:t>Applicaione</a:t>
            </a:r>
            <a:r>
              <a:rPr lang="it-IT" dirty="0"/>
              <a:t> del Codice di Comportamento di Ente e relativo monitoraggio </a:t>
            </a:r>
          </a:p>
          <a:p>
            <a:r>
              <a:rPr lang="it-IT" dirty="0"/>
              <a:t>Monitoraggio dell’attuazione delle disposizioni in materia di </a:t>
            </a:r>
            <a:r>
              <a:rPr lang="it-IT" dirty="0" err="1"/>
              <a:t>inconferibilità</a:t>
            </a:r>
            <a:r>
              <a:rPr lang="it-IT" dirty="0"/>
              <a:t> e incompatibilità degli incarichi </a:t>
            </a:r>
          </a:p>
          <a:p>
            <a:r>
              <a:rPr lang="it-IT" dirty="0"/>
              <a:t>Formazione del personale a partire dai dirigenti/responsabili e dipendenti che operano nelle attività a più elevato rischio di corruzione </a:t>
            </a:r>
          </a:p>
          <a:p>
            <a:r>
              <a:rPr lang="it-IT" dirty="0"/>
              <a:t>Sviluppare un sistema informatico che impedisca modifiche non giustificate ai procedimenti ed ai provvedimenti dirigenziali </a:t>
            </a:r>
          </a:p>
          <a:p>
            <a:r>
              <a:rPr lang="it-IT" dirty="0"/>
              <a:t>Tutela dei dipendenti che segnalano illeciti </a:t>
            </a:r>
          </a:p>
          <a:p>
            <a:endParaRPr lang="it-IT" dirty="0"/>
          </a:p>
        </p:txBody>
      </p:sp>
      <p:sp>
        <p:nvSpPr>
          <p:cNvPr id="4" name="Segnaposto piè di pagina 3">
            <a:extLst>
              <a:ext uri="{FF2B5EF4-FFF2-40B4-BE49-F238E27FC236}">
                <a16:creationId xmlns:a16="http://schemas.microsoft.com/office/drawing/2014/main" id="{5E1393C4-77C5-4343-AF49-A3C12CB63FE5}"/>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1CCD6B70-060F-7542-8E2B-772E63A4BA09}"/>
              </a:ext>
            </a:extLst>
          </p:cNvPr>
          <p:cNvSpPr>
            <a:spLocks noGrp="1"/>
          </p:cNvSpPr>
          <p:nvPr>
            <p:ph type="sldNum" sz="quarter" idx="12"/>
          </p:nvPr>
        </p:nvSpPr>
        <p:spPr/>
        <p:txBody>
          <a:bodyPr/>
          <a:lstStyle/>
          <a:p>
            <a:fld id="{69E57DC2-970A-4B3E-BB1C-7A09969E49DF}" type="slidenum">
              <a:rPr lang="en-US" smtClean="0"/>
              <a:t>32</a:t>
            </a:fld>
            <a:endParaRPr lang="en-US" dirty="0"/>
          </a:p>
        </p:txBody>
      </p:sp>
    </p:spTree>
    <p:extLst>
      <p:ext uri="{BB962C8B-B14F-4D97-AF65-F5344CB8AC3E}">
        <p14:creationId xmlns:p14="http://schemas.microsoft.com/office/powerpoint/2010/main" val="39568971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69B34D-CA99-994A-9CB7-2C187ED702A1}"/>
              </a:ext>
            </a:extLst>
          </p:cNvPr>
          <p:cNvSpPr>
            <a:spLocks noGrp="1"/>
          </p:cNvSpPr>
          <p:nvPr>
            <p:ph type="title"/>
          </p:nvPr>
        </p:nvSpPr>
        <p:spPr/>
        <p:txBody>
          <a:bodyPr/>
          <a:lstStyle/>
          <a:p>
            <a:r>
              <a:rPr lang="it-IT" dirty="0"/>
              <a:t>LE ATTIVITA’ AD ELEVATO RISCHIO: LE INIZIATIVE UNITARIE /2</a:t>
            </a:r>
          </a:p>
        </p:txBody>
      </p:sp>
      <p:sp>
        <p:nvSpPr>
          <p:cNvPr id="3" name="Segnaposto contenuto 2">
            <a:extLst>
              <a:ext uri="{FF2B5EF4-FFF2-40B4-BE49-F238E27FC236}">
                <a16:creationId xmlns:a16="http://schemas.microsoft.com/office/drawing/2014/main" id="{24A8E387-79D5-F446-A238-13D86A918C17}"/>
              </a:ext>
            </a:extLst>
          </p:cNvPr>
          <p:cNvSpPr>
            <a:spLocks noGrp="1"/>
          </p:cNvSpPr>
          <p:nvPr>
            <p:ph idx="1"/>
          </p:nvPr>
        </p:nvSpPr>
        <p:spPr/>
        <p:txBody>
          <a:bodyPr>
            <a:normAutofit lnSpcReduction="10000"/>
          </a:bodyPr>
          <a:lstStyle/>
          <a:p>
            <a:r>
              <a:rPr lang="it-IT" dirty="0"/>
              <a:t>Controllo di regolarità amministrativa e monitoraggio sul rispetto dei regolamenti e procedure </a:t>
            </a:r>
          </a:p>
          <a:p>
            <a:r>
              <a:rPr lang="it-IT" dirty="0"/>
              <a:t>Rendere pubblici tutti gli incarichi conferiti </a:t>
            </a:r>
          </a:p>
          <a:p>
            <a:r>
              <a:rPr lang="it-IT" dirty="0"/>
              <a:t>Pubblicazione di tutte le Determinazioni Dirigenziali </a:t>
            </a:r>
          </a:p>
          <a:p>
            <a:r>
              <a:rPr lang="it-IT" dirty="0"/>
              <a:t>Programmazione approvvigionamento lavori, beni e servizi </a:t>
            </a:r>
          </a:p>
          <a:p>
            <a:r>
              <a:rPr lang="it-IT" dirty="0"/>
              <a:t>Registro degli affidamenti diretti</a:t>
            </a:r>
          </a:p>
          <a:p>
            <a:r>
              <a:rPr lang="it-IT" dirty="0"/>
              <a:t>Registro dei tempi di conclusione dei procedimenti relativi alle attività a più elevato rischio di corruzione</a:t>
            </a:r>
          </a:p>
          <a:p>
            <a:r>
              <a:rPr lang="it-IT" dirty="0"/>
              <a:t>Monitoraggio del rispetto del criterio cronologico per la trattazione delle domande </a:t>
            </a:r>
          </a:p>
          <a:p>
            <a:endParaRPr lang="it-IT" dirty="0"/>
          </a:p>
        </p:txBody>
      </p:sp>
      <p:sp>
        <p:nvSpPr>
          <p:cNvPr id="4" name="Segnaposto piè di pagina 3">
            <a:extLst>
              <a:ext uri="{FF2B5EF4-FFF2-40B4-BE49-F238E27FC236}">
                <a16:creationId xmlns:a16="http://schemas.microsoft.com/office/drawing/2014/main" id="{1A033E98-21EF-C74A-8D5C-491629E5068F}"/>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5C7FBD19-6E96-F443-B6BA-0C5E7D3DD8DB}"/>
              </a:ext>
            </a:extLst>
          </p:cNvPr>
          <p:cNvSpPr>
            <a:spLocks noGrp="1"/>
          </p:cNvSpPr>
          <p:nvPr>
            <p:ph type="sldNum" sz="quarter" idx="12"/>
          </p:nvPr>
        </p:nvSpPr>
        <p:spPr/>
        <p:txBody>
          <a:bodyPr/>
          <a:lstStyle/>
          <a:p>
            <a:fld id="{69E57DC2-970A-4B3E-BB1C-7A09969E49DF}" type="slidenum">
              <a:rPr lang="en-US" smtClean="0"/>
              <a:t>33</a:t>
            </a:fld>
            <a:endParaRPr lang="en-US" dirty="0"/>
          </a:p>
        </p:txBody>
      </p:sp>
    </p:spTree>
    <p:extLst>
      <p:ext uri="{BB962C8B-B14F-4D97-AF65-F5344CB8AC3E}">
        <p14:creationId xmlns:p14="http://schemas.microsoft.com/office/powerpoint/2010/main" val="2558961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FB620D-AD6C-E749-A495-CDEB26B3789E}"/>
              </a:ext>
            </a:extLst>
          </p:cNvPr>
          <p:cNvSpPr>
            <a:spLocks noGrp="1"/>
          </p:cNvSpPr>
          <p:nvPr>
            <p:ph type="title"/>
          </p:nvPr>
        </p:nvSpPr>
        <p:spPr/>
        <p:txBody>
          <a:bodyPr/>
          <a:lstStyle/>
          <a:p>
            <a:r>
              <a:rPr lang="it-IT" dirty="0"/>
              <a:t>LE ATTIVITA’ AD ELEVATO RISCHIO: LE INIZIATIVE SETTORIALI/1</a:t>
            </a:r>
          </a:p>
        </p:txBody>
      </p:sp>
      <p:sp>
        <p:nvSpPr>
          <p:cNvPr id="3" name="Segnaposto contenuto 2">
            <a:extLst>
              <a:ext uri="{FF2B5EF4-FFF2-40B4-BE49-F238E27FC236}">
                <a16:creationId xmlns:a16="http://schemas.microsoft.com/office/drawing/2014/main" id="{429CB1A3-D6AA-5240-AA17-321D829B79A0}"/>
              </a:ext>
            </a:extLst>
          </p:cNvPr>
          <p:cNvSpPr>
            <a:spLocks noGrp="1"/>
          </p:cNvSpPr>
          <p:nvPr>
            <p:ph idx="1"/>
          </p:nvPr>
        </p:nvSpPr>
        <p:spPr/>
        <p:txBody>
          <a:bodyPr>
            <a:normAutofit fontScale="77500" lnSpcReduction="20000"/>
          </a:bodyPr>
          <a:lstStyle/>
          <a:p>
            <a:r>
              <a:rPr lang="it-IT" dirty="0"/>
              <a:t>Dichiarazione di inesistenza cause di incompatibilità per la partecipazione a commissioni di gara per l’affidamento di lavori, forniture e servizi e a commissioni di concorso pubblico</a:t>
            </a:r>
          </a:p>
          <a:p>
            <a:r>
              <a:rPr lang="it-IT" dirty="0"/>
              <a:t>Predisposizione	e	applicazione	di	</a:t>
            </a:r>
            <a:r>
              <a:rPr lang="it-IT" dirty="0" err="1"/>
              <a:t>lineeguida</a:t>
            </a:r>
            <a:r>
              <a:rPr lang="it-IT" dirty="0"/>
              <a:t>	operative,	protocolli comportamentali e adozione di procedure standardizzate </a:t>
            </a:r>
          </a:p>
          <a:p>
            <a:r>
              <a:rPr lang="it-IT" dirty="0"/>
              <a:t>Adozione misure di adeguata pubblicizzazione della possibilità di accesso alle opportunità pubbliche e dei relativi criteri di scelta </a:t>
            </a:r>
          </a:p>
          <a:p>
            <a:r>
              <a:rPr lang="it-IT" dirty="0"/>
              <a:t>Attuazione Piano della Trasparenza </a:t>
            </a:r>
          </a:p>
          <a:p>
            <a:r>
              <a:rPr lang="it-IT" dirty="0"/>
              <a:t>Adozione di forme aggiuntive di pubblicazione delle principali informazioni in materia di appalti di lavoro, servizi e forniture</a:t>
            </a:r>
          </a:p>
          <a:p>
            <a:r>
              <a:rPr lang="it-IT" dirty="0"/>
              <a:t>Misure di verifica del rispetto dell’obbligo di astensione in caso di conflitto di interessi </a:t>
            </a:r>
          </a:p>
          <a:p>
            <a:r>
              <a:rPr lang="it-IT" dirty="0"/>
              <a:t>Predisporre atti adeguatamente motivati e di chiara, puntuale e sintetica formulazione </a:t>
            </a:r>
          </a:p>
          <a:p>
            <a:r>
              <a:rPr lang="it-IT" dirty="0"/>
              <a:t> Monitoraggio e controllo dei tempi dei procedimenti su istanza di parte e del rispetto del criterio cronologico </a:t>
            </a:r>
          </a:p>
          <a:p>
            <a:endParaRPr lang="it-IT" dirty="0"/>
          </a:p>
        </p:txBody>
      </p:sp>
      <p:sp>
        <p:nvSpPr>
          <p:cNvPr id="4" name="Segnaposto piè di pagina 3">
            <a:extLst>
              <a:ext uri="{FF2B5EF4-FFF2-40B4-BE49-F238E27FC236}">
                <a16:creationId xmlns:a16="http://schemas.microsoft.com/office/drawing/2014/main" id="{D558FCD3-2BF5-7141-9F75-23DF97F8576D}"/>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9A550DA6-C94F-5A40-A56B-865C22D7762B}"/>
              </a:ext>
            </a:extLst>
          </p:cNvPr>
          <p:cNvSpPr>
            <a:spLocks noGrp="1"/>
          </p:cNvSpPr>
          <p:nvPr>
            <p:ph type="sldNum" sz="quarter" idx="12"/>
          </p:nvPr>
        </p:nvSpPr>
        <p:spPr/>
        <p:txBody>
          <a:bodyPr/>
          <a:lstStyle/>
          <a:p>
            <a:fld id="{69E57DC2-970A-4B3E-BB1C-7A09969E49DF}" type="slidenum">
              <a:rPr lang="en-US" smtClean="0"/>
              <a:t>34</a:t>
            </a:fld>
            <a:endParaRPr lang="en-US" dirty="0"/>
          </a:p>
        </p:txBody>
      </p:sp>
    </p:spTree>
    <p:extLst>
      <p:ext uri="{BB962C8B-B14F-4D97-AF65-F5344CB8AC3E}">
        <p14:creationId xmlns:p14="http://schemas.microsoft.com/office/powerpoint/2010/main" val="4089825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ECE13A-7294-B74B-9FD3-B666D36FBF7B}"/>
              </a:ext>
            </a:extLst>
          </p:cNvPr>
          <p:cNvSpPr>
            <a:spLocks noGrp="1"/>
          </p:cNvSpPr>
          <p:nvPr>
            <p:ph type="title"/>
          </p:nvPr>
        </p:nvSpPr>
        <p:spPr/>
        <p:txBody>
          <a:bodyPr/>
          <a:lstStyle/>
          <a:p>
            <a:r>
              <a:rPr lang="it-IT" dirty="0"/>
              <a:t>LE ATTIVITA’ AD ELEVATO RISCHIO: LE INIZIATIVE SETTORIALI/2</a:t>
            </a:r>
          </a:p>
        </p:txBody>
      </p:sp>
      <p:sp>
        <p:nvSpPr>
          <p:cNvPr id="3" name="Segnaposto contenuto 2">
            <a:extLst>
              <a:ext uri="{FF2B5EF4-FFF2-40B4-BE49-F238E27FC236}">
                <a16:creationId xmlns:a16="http://schemas.microsoft.com/office/drawing/2014/main" id="{12B1BE3B-83DC-3F40-B3F9-A853F564D7AB}"/>
              </a:ext>
            </a:extLst>
          </p:cNvPr>
          <p:cNvSpPr>
            <a:spLocks noGrp="1"/>
          </p:cNvSpPr>
          <p:nvPr>
            <p:ph idx="1"/>
          </p:nvPr>
        </p:nvSpPr>
        <p:spPr/>
        <p:txBody>
          <a:bodyPr>
            <a:normAutofit fontScale="77500" lnSpcReduction="20000"/>
          </a:bodyPr>
          <a:lstStyle/>
          <a:p>
            <a:r>
              <a:rPr lang="it-IT" dirty="0"/>
              <a:t>Rendere pubbliche le informazioni sui costi unitari di realizzazione delle opere pubbliche e/o dei servizi erogati </a:t>
            </a:r>
          </a:p>
          <a:p>
            <a:r>
              <a:rPr lang="it-IT" dirty="0"/>
              <a:t>Adozione di adeguati criteri di scelta del contraente negli affidamenti di lavori, servizi, forniture, privilegiando il criterio dell’offerta economicamente più vantaggiosa </a:t>
            </a:r>
          </a:p>
          <a:p>
            <a:r>
              <a:rPr lang="en-US" dirty="0" err="1"/>
              <a:t>Predisposizione</a:t>
            </a:r>
            <a:r>
              <a:rPr lang="en-US" dirty="0"/>
              <a:t> e </a:t>
            </a:r>
            <a:r>
              <a:rPr lang="en-US" dirty="0" err="1"/>
              <a:t>applicazione</a:t>
            </a:r>
            <a:r>
              <a:rPr lang="en-US" dirty="0"/>
              <a:t> di </a:t>
            </a:r>
            <a:r>
              <a:rPr lang="en-US" dirty="0" err="1"/>
              <a:t>programmi</a:t>
            </a:r>
            <a:r>
              <a:rPr lang="en-US" dirty="0"/>
              <a:t> e </a:t>
            </a:r>
            <a:r>
              <a:rPr lang="en-US" dirty="0" err="1"/>
              <a:t>protocolli</a:t>
            </a:r>
            <a:r>
              <a:rPr lang="en-US" dirty="0"/>
              <a:t> </a:t>
            </a:r>
            <a:r>
              <a:rPr lang="en-US" dirty="0" err="1"/>
              <a:t>delle</a:t>
            </a:r>
            <a:r>
              <a:rPr lang="en-US" dirty="0"/>
              <a:t> </a:t>
            </a:r>
            <a:r>
              <a:rPr lang="en-US" dirty="0" err="1"/>
              <a:t>attività</a:t>
            </a:r>
            <a:r>
              <a:rPr lang="en-US" dirty="0"/>
              <a:t> di </a:t>
            </a:r>
            <a:r>
              <a:rPr lang="en-US" dirty="0" err="1"/>
              <a:t>controllo</a:t>
            </a:r>
            <a:r>
              <a:rPr lang="en-US" dirty="0"/>
              <a:t> in </a:t>
            </a:r>
            <a:r>
              <a:rPr lang="en-US" dirty="0" err="1"/>
              <a:t>relazione</a:t>
            </a:r>
            <a:r>
              <a:rPr lang="en-US" dirty="0"/>
              <a:t> a:</a:t>
            </a:r>
            <a:r>
              <a:rPr lang="it-IT" dirty="0"/>
              <a:t> </a:t>
            </a:r>
            <a:r>
              <a:rPr lang="en-US" dirty="0" err="1"/>
              <a:t>esecuzione</a:t>
            </a:r>
            <a:r>
              <a:rPr lang="en-US" dirty="0"/>
              <a:t> </a:t>
            </a:r>
            <a:r>
              <a:rPr lang="en-US" dirty="0" err="1"/>
              <a:t>contratti</a:t>
            </a:r>
            <a:r>
              <a:rPr lang="en-US" dirty="0"/>
              <a:t>; </a:t>
            </a:r>
            <a:r>
              <a:rPr lang="en-US" dirty="0" err="1"/>
              <a:t>attività</a:t>
            </a:r>
            <a:r>
              <a:rPr lang="en-US" dirty="0"/>
              <a:t> </a:t>
            </a:r>
            <a:r>
              <a:rPr lang="en-US" dirty="0" err="1"/>
              <a:t>soggette</a:t>
            </a:r>
            <a:r>
              <a:rPr lang="en-US" dirty="0"/>
              <a:t> ad </a:t>
            </a:r>
            <a:r>
              <a:rPr lang="en-US" dirty="0" err="1"/>
              <a:t>autorizzazioni</a:t>
            </a:r>
            <a:r>
              <a:rPr lang="en-US" dirty="0"/>
              <a:t> e </a:t>
            </a:r>
            <a:r>
              <a:rPr lang="en-US" dirty="0" err="1"/>
              <a:t>verifiche</a:t>
            </a:r>
            <a:r>
              <a:rPr lang="en-US" dirty="0"/>
              <a:t>; </a:t>
            </a:r>
            <a:r>
              <a:rPr lang="en-US" dirty="0" err="1"/>
              <a:t>dichiarazioni</a:t>
            </a:r>
            <a:r>
              <a:rPr lang="en-US" dirty="0"/>
              <a:t> e </a:t>
            </a:r>
            <a:r>
              <a:rPr lang="en-US" dirty="0" err="1"/>
              <a:t>autocertificazioni</a:t>
            </a:r>
            <a:r>
              <a:rPr lang="en-US" dirty="0"/>
              <a:t>; </a:t>
            </a:r>
            <a:r>
              <a:rPr lang="it-IT" dirty="0"/>
              <a:t>in generale, tutte le attività di controllo di competenza dei diversi  settori dell’Ente </a:t>
            </a:r>
          </a:p>
          <a:p>
            <a:r>
              <a:rPr lang="it-IT" dirty="0"/>
              <a:t>Predisposizione di convenzioni tipo e disciplinari per l’attivazione di interventi urbanistico/edilizi e opere a carico di privati </a:t>
            </a:r>
          </a:p>
          <a:p>
            <a:r>
              <a:rPr lang="it-IT" dirty="0"/>
              <a:t>Determinazione in via generale dei criteri per la determinazione dei vantaggi di natura edilizia/urbanistica a favore di privati </a:t>
            </a:r>
          </a:p>
          <a:p>
            <a:r>
              <a:rPr lang="it-IT" dirty="0"/>
              <a:t>Ampliamento dei livelli di pubblicità e trasparenza attraverso strumenti di partecipazione preventiva </a:t>
            </a:r>
          </a:p>
          <a:p>
            <a:r>
              <a:rPr lang="it-IT" dirty="0"/>
              <a:t>Misure di regolazione dei rapporti con soggetti esterni e con i rappresentanti di interessi</a:t>
            </a:r>
          </a:p>
          <a:p>
            <a:endParaRPr lang="it-IT" dirty="0"/>
          </a:p>
        </p:txBody>
      </p:sp>
      <p:sp>
        <p:nvSpPr>
          <p:cNvPr id="4" name="Segnaposto piè di pagina 3">
            <a:extLst>
              <a:ext uri="{FF2B5EF4-FFF2-40B4-BE49-F238E27FC236}">
                <a16:creationId xmlns:a16="http://schemas.microsoft.com/office/drawing/2014/main" id="{071EEF95-1BC2-4848-B07F-B0A74C29E0AF}"/>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36018E71-008F-C04C-8D57-DBFE42E4AFEB}"/>
              </a:ext>
            </a:extLst>
          </p:cNvPr>
          <p:cNvSpPr>
            <a:spLocks noGrp="1"/>
          </p:cNvSpPr>
          <p:nvPr>
            <p:ph type="sldNum" sz="quarter" idx="12"/>
          </p:nvPr>
        </p:nvSpPr>
        <p:spPr/>
        <p:txBody>
          <a:bodyPr/>
          <a:lstStyle/>
          <a:p>
            <a:fld id="{69E57DC2-970A-4B3E-BB1C-7A09969E49DF}" type="slidenum">
              <a:rPr lang="en-US" smtClean="0"/>
              <a:t>35</a:t>
            </a:fld>
            <a:endParaRPr lang="en-US" dirty="0"/>
          </a:p>
        </p:txBody>
      </p:sp>
    </p:spTree>
    <p:extLst>
      <p:ext uri="{BB962C8B-B14F-4D97-AF65-F5344CB8AC3E}">
        <p14:creationId xmlns:p14="http://schemas.microsoft.com/office/powerpoint/2010/main" val="41471499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B685C7-1DC2-6845-B1D9-03DE85F8395E}"/>
              </a:ext>
            </a:extLst>
          </p:cNvPr>
          <p:cNvSpPr>
            <a:spLocks noGrp="1"/>
          </p:cNvSpPr>
          <p:nvPr>
            <p:ph type="title"/>
          </p:nvPr>
        </p:nvSpPr>
        <p:spPr/>
        <p:txBody>
          <a:bodyPr/>
          <a:lstStyle/>
          <a:p>
            <a:r>
              <a:rPr lang="it-IT" dirty="0"/>
              <a:t>IL CENSIMENTO DEI PROCEDIMENTI AMMINISTRATIVI</a:t>
            </a:r>
          </a:p>
        </p:txBody>
      </p:sp>
      <p:sp>
        <p:nvSpPr>
          <p:cNvPr id="3" name="Segnaposto contenuto 2">
            <a:extLst>
              <a:ext uri="{FF2B5EF4-FFF2-40B4-BE49-F238E27FC236}">
                <a16:creationId xmlns:a16="http://schemas.microsoft.com/office/drawing/2014/main" id="{2FC50882-5EE2-0347-B762-03ACCFFAD114}"/>
              </a:ext>
            </a:extLst>
          </p:cNvPr>
          <p:cNvSpPr>
            <a:spLocks noGrp="1"/>
          </p:cNvSpPr>
          <p:nvPr>
            <p:ph idx="1"/>
          </p:nvPr>
        </p:nvSpPr>
        <p:spPr/>
        <p:txBody>
          <a:bodyPr/>
          <a:lstStyle/>
          <a:p>
            <a:r>
              <a:rPr lang="it-IT" dirty="0"/>
              <a:t>Vincolo dettato a fini di prevenzione della corruzione ed a fini di aumento della trasparenza</a:t>
            </a:r>
          </a:p>
          <a:p>
            <a:r>
              <a:rPr lang="it-IT" dirty="0"/>
              <a:t>Il monitoraggio dei tempi di conclusione dei procedimenti ad elevato rischio di corruzione</a:t>
            </a:r>
          </a:p>
          <a:p>
            <a:r>
              <a:rPr lang="it-IT" dirty="0"/>
              <a:t>Il monitoraggio dei tempi medi di conclusione dei singoli procedimenti amministrativi</a:t>
            </a:r>
          </a:p>
          <a:p>
            <a:r>
              <a:rPr lang="it-IT" dirty="0"/>
              <a:t>La predisposizione della modulistica on line</a:t>
            </a:r>
          </a:p>
        </p:txBody>
      </p:sp>
      <p:sp>
        <p:nvSpPr>
          <p:cNvPr id="4" name="Segnaposto piè di pagina 3">
            <a:extLst>
              <a:ext uri="{FF2B5EF4-FFF2-40B4-BE49-F238E27FC236}">
                <a16:creationId xmlns:a16="http://schemas.microsoft.com/office/drawing/2014/main" id="{89E61239-1EB1-4742-B809-6A6692F2AB94}"/>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3965A583-E15E-664C-A269-432DF866BEB8}"/>
              </a:ext>
            </a:extLst>
          </p:cNvPr>
          <p:cNvSpPr>
            <a:spLocks noGrp="1"/>
          </p:cNvSpPr>
          <p:nvPr>
            <p:ph type="sldNum" sz="quarter" idx="12"/>
          </p:nvPr>
        </p:nvSpPr>
        <p:spPr/>
        <p:txBody>
          <a:bodyPr/>
          <a:lstStyle/>
          <a:p>
            <a:fld id="{69E57DC2-970A-4B3E-BB1C-7A09969E49DF}" type="slidenum">
              <a:rPr lang="en-US" smtClean="0"/>
              <a:t>36</a:t>
            </a:fld>
            <a:endParaRPr lang="en-US" dirty="0"/>
          </a:p>
        </p:txBody>
      </p:sp>
    </p:spTree>
    <p:extLst>
      <p:ext uri="{BB962C8B-B14F-4D97-AF65-F5344CB8AC3E}">
        <p14:creationId xmlns:p14="http://schemas.microsoft.com/office/powerpoint/2010/main" val="27688319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5B3CA4-DEF0-A049-B8EE-8D9A97674C24}"/>
              </a:ext>
            </a:extLst>
          </p:cNvPr>
          <p:cNvSpPr>
            <a:spLocks noGrp="1"/>
          </p:cNvSpPr>
          <p:nvPr>
            <p:ph type="title"/>
          </p:nvPr>
        </p:nvSpPr>
        <p:spPr/>
        <p:txBody>
          <a:bodyPr/>
          <a:lstStyle/>
          <a:p>
            <a:r>
              <a:rPr lang="it-IT" dirty="0"/>
              <a:t>IL MONITORAGGIO DEI PROCESSI</a:t>
            </a:r>
          </a:p>
        </p:txBody>
      </p:sp>
      <p:sp>
        <p:nvSpPr>
          <p:cNvPr id="3" name="Segnaposto contenuto 2">
            <a:extLst>
              <a:ext uri="{FF2B5EF4-FFF2-40B4-BE49-F238E27FC236}">
                <a16:creationId xmlns:a16="http://schemas.microsoft.com/office/drawing/2014/main" id="{F9A65F9C-7BEF-AC48-8F32-76F02D81844C}"/>
              </a:ext>
            </a:extLst>
          </p:cNvPr>
          <p:cNvSpPr>
            <a:spLocks noGrp="1"/>
          </p:cNvSpPr>
          <p:nvPr>
            <p:ph idx="1"/>
          </p:nvPr>
        </p:nvSpPr>
        <p:spPr/>
        <p:txBody>
          <a:bodyPr/>
          <a:lstStyle/>
          <a:p>
            <a:r>
              <a:rPr lang="it-IT" sz="2400" dirty="0"/>
              <a:t>Individuazione dei processi ad elevato rischio di corruzione</a:t>
            </a:r>
          </a:p>
          <a:p>
            <a:r>
              <a:rPr lang="it-IT" sz="2400" dirty="0"/>
              <a:t>Per ognuno di essi:</a:t>
            </a:r>
          </a:p>
          <a:p>
            <a:pPr marL="514350" indent="-514350">
              <a:buFont typeface="+mj-lt"/>
              <a:buAutoNum type="arabicPeriod"/>
            </a:pPr>
            <a:r>
              <a:rPr lang="it-IT" sz="2400" dirty="0"/>
              <a:t>Scomposizione delle varie fasi</a:t>
            </a:r>
          </a:p>
          <a:p>
            <a:pPr marL="514350" indent="-514350">
              <a:buFont typeface="+mj-lt"/>
              <a:buAutoNum type="arabicPeriod"/>
            </a:pPr>
            <a:r>
              <a:rPr lang="it-IT" sz="2400" dirty="0"/>
              <a:t>Per ognuna di esse individuazione dei rischi</a:t>
            </a:r>
          </a:p>
          <a:p>
            <a:pPr marL="514350" indent="-514350">
              <a:buFont typeface="+mj-lt"/>
              <a:buAutoNum type="arabicPeriod"/>
            </a:pPr>
            <a:r>
              <a:rPr lang="it-IT" sz="2400" dirty="0"/>
              <a:t>Individuazione delle misure di prevenzione di carattere generale</a:t>
            </a:r>
          </a:p>
          <a:p>
            <a:pPr marL="514350" indent="-514350">
              <a:buFont typeface="+mj-lt"/>
              <a:buAutoNum type="arabicPeriod"/>
            </a:pPr>
            <a:r>
              <a:rPr lang="it-IT" sz="2400" dirty="0"/>
              <a:t>Individuazione delle misure di prevenzione di carattere specifico</a:t>
            </a:r>
          </a:p>
          <a:p>
            <a:endParaRPr lang="it-IT" dirty="0"/>
          </a:p>
        </p:txBody>
      </p:sp>
      <p:sp>
        <p:nvSpPr>
          <p:cNvPr id="4" name="Segnaposto piè di pagina 3">
            <a:extLst>
              <a:ext uri="{FF2B5EF4-FFF2-40B4-BE49-F238E27FC236}">
                <a16:creationId xmlns:a16="http://schemas.microsoft.com/office/drawing/2014/main" id="{FA545B4F-7D08-CC4B-8672-6496EDD182A7}"/>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BB815166-5AC7-7242-88C3-E89B5F104978}"/>
              </a:ext>
            </a:extLst>
          </p:cNvPr>
          <p:cNvSpPr>
            <a:spLocks noGrp="1"/>
          </p:cNvSpPr>
          <p:nvPr>
            <p:ph type="sldNum" sz="quarter" idx="12"/>
          </p:nvPr>
        </p:nvSpPr>
        <p:spPr/>
        <p:txBody>
          <a:bodyPr/>
          <a:lstStyle/>
          <a:p>
            <a:fld id="{69E57DC2-970A-4B3E-BB1C-7A09969E49DF}" type="slidenum">
              <a:rPr lang="en-US" smtClean="0"/>
              <a:t>37</a:t>
            </a:fld>
            <a:endParaRPr lang="en-US" dirty="0"/>
          </a:p>
        </p:txBody>
      </p:sp>
    </p:spTree>
    <p:extLst>
      <p:ext uri="{BB962C8B-B14F-4D97-AF65-F5344CB8AC3E}">
        <p14:creationId xmlns:p14="http://schemas.microsoft.com/office/powerpoint/2010/main" val="1720215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593A4A3-220A-4341-867A-82E878B0FA9A}"/>
              </a:ext>
            </a:extLst>
          </p:cNvPr>
          <p:cNvSpPr>
            <a:spLocks noGrp="1"/>
          </p:cNvSpPr>
          <p:nvPr>
            <p:ph type="title"/>
          </p:nvPr>
        </p:nvSpPr>
        <p:spPr/>
        <p:txBody>
          <a:bodyPr/>
          <a:lstStyle/>
          <a:p>
            <a:r>
              <a:rPr lang="it-IT" dirty="0"/>
              <a:t>LE ASSUNZIONI DI PERSONALE</a:t>
            </a:r>
          </a:p>
        </p:txBody>
      </p:sp>
      <p:sp>
        <p:nvSpPr>
          <p:cNvPr id="3" name="Segnaposto contenuto 2">
            <a:extLst>
              <a:ext uri="{FF2B5EF4-FFF2-40B4-BE49-F238E27FC236}">
                <a16:creationId xmlns:a16="http://schemas.microsoft.com/office/drawing/2014/main" id="{FAA007FA-996C-9B42-9A8C-9D3497064834}"/>
              </a:ext>
            </a:extLst>
          </p:cNvPr>
          <p:cNvSpPr>
            <a:spLocks noGrp="1"/>
          </p:cNvSpPr>
          <p:nvPr>
            <p:ph idx="1"/>
          </p:nvPr>
        </p:nvSpPr>
        <p:spPr/>
        <p:txBody>
          <a:bodyPr/>
          <a:lstStyle/>
          <a:p>
            <a:r>
              <a:rPr lang="it-IT" sz="2800" dirty="0"/>
              <a:t>La individuazione delle professionalità necessarie: rischi ed iniziative</a:t>
            </a:r>
          </a:p>
          <a:p>
            <a:r>
              <a:rPr lang="it-IT" sz="2800" dirty="0"/>
              <a:t>La definizione delle procedure: rischi ed iniziative</a:t>
            </a:r>
          </a:p>
          <a:p>
            <a:r>
              <a:rPr lang="it-IT" sz="2800" dirty="0"/>
              <a:t>La definizione dei requisiti: rischi ed iniziative</a:t>
            </a:r>
          </a:p>
          <a:p>
            <a:r>
              <a:rPr lang="it-IT" sz="2800" dirty="0"/>
              <a:t>La individuazione della commissione: rischi ed iniziative</a:t>
            </a:r>
          </a:p>
          <a:p>
            <a:r>
              <a:rPr lang="it-IT" sz="2800" dirty="0"/>
              <a:t>Lo svolgimento delle prove: rischi ed iniziative</a:t>
            </a:r>
          </a:p>
          <a:p>
            <a:endParaRPr lang="it-IT" dirty="0"/>
          </a:p>
        </p:txBody>
      </p:sp>
      <p:sp>
        <p:nvSpPr>
          <p:cNvPr id="4" name="Segnaposto piè di pagina 3">
            <a:extLst>
              <a:ext uri="{FF2B5EF4-FFF2-40B4-BE49-F238E27FC236}">
                <a16:creationId xmlns:a16="http://schemas.microsoft.com/office/drawing/2014/main" id="{938E4EDC-AEEF-F343-971E-B117AB2F2463}"/>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DEC8D0DF-2E67-724B-A8E5-C6B1BB964D03}"/>
              </a:ext>
            </a:extLst>
          </p:cNvPr>
          <p:cNvSpPr>
            <a:spLocks noGrp="1"/>
          </p:cNvSpPr>
          <p:nvPr>
            <p:ph type="sldNum" sz="quarter" idx="12"/>
          </p:nvPr>
        </p:nvSpPr>
        <p:spPr/>
        <p:txBody>
          <a:bodyPr/>
          <a:lstStyle/>
          <a:p>
            <a:fld id="{69E57DC2-970A-4B3E-BB1C-7A09969E49DF}" type="slidenum">
              <a:rPr lang="en-US" smtClean="0"/>
              <a:t>38</a:t>
            </a:fld>
            <a:endParaRPr lang="en-US" dirty="0"/>
          </a:p>
        </p:txBody>
      </p:sp>
    </p:spTree>
    <p:extLst>
      <p:ext uri="{BB962C8B-B14F-4D97-AF65-F5344CB8AC3E}">
        <p14:creationId xmlns:p14="http://schemas.microsoft.com/office/powerpoint/2010/main" val="1523391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AEC358-544F-8845-8249-883ACFE9467B}"/>
              </a:ext>
            </a:extLst>
          </p:cNvPr>
          <p:cNvSpPr>
            <a:spLocks noGrp="1"/>
          </p:cNvSpPr>
          <p:nvPr>
            <p:ph type="title"/>
          </p:nvPr>
        </p:nvSpPr>
        <p:spPr/>
        <p:txBody>
          <a:bodyPr/>
          <a:lstStyle/>
          <a:p>
            <a:r>
              <a:rPr lang="it-IT" dirty="0"/>
              <a:t>LE ATTIVITA’ DI CONTROLLO</a:t>
            </a:r>
          </a:p>
        </p:txBody>
      </p:sp>
      <p:sp>
        <p:nvSpPr>
          <p:cNvPr id="3" name="Segnaposto contenuto 2">
            <a:extLst>
              <a:ext uri="{FF2B5EF4-FFF2-40B4-BE49-F238E27FC236}">
                <a16:creationId xmlns:a16="http://schemas.microsoft.com/office/drawing/2014/main" id="{0740E9C0-AA42-FE44-ADD1-4591FB511713}"/>
              </a:ext>
            </a:extLst>
          </p:cNvPr>
          <p:cNvSpPr>
            <a:spLocks noGrp="1"/>
          </p:cNvSpPr>
          <p:nvPr>
            <p:ph idx="1"/>
          </p:nvPr>
        </p:nvSpPr>
        <p:spPr/>
        <p:txBody>
          <a:bodyPr/>
          <a:lstStyle/>
          <a:p>
            <a:r>
              <a:rPr lang="it-IT" sz="3200" dirty="0"/>
              <a:t>La scelta dei soggetti da controllare: rischi ed iniziative (la definizione di criteri</a:t>
            </a:r>
          </a:p>
          <a:p>
            <a:r>
              <a:rPr lang="it-IT" sz="3200" dirty="0"/>
              <a:t>La scelta dei controllori: rischi ed iniziative</a:t>
            </a:r>
          </a:p>
          <a:p>
            <a:r>
              <a:rPr lang="it-IT" sz="3200" dirty="0"/>
              <a:t>Lo svolgimento delle attività di controllo: rischi ed iniziative (la formazione della </a:t>
            </a:r>
            <a:r>
              <a:rPr lang="it-IT" sz="3200" dirty="0" err="1"/>
              <a:t>check</a:t>
            </a:r>
            <a:r>
              <a:rPr lang="it-IT" sz="3200" dirty="0"/>
              <a:t> list)</a:t>
            </a:r>
          </a:p>
          <a:p>
            <a:endParaRPr lang="it-IT" dirty="0"/>
          </a:p>
        </p:txBody>
      </p:sp>
      <p:sp>
        <p:nvSpPr>
          <p:cNvPr id="4" name="Segnaposto piè di pagina 3">
            <a:extLst>
              <a:ext uri="{FF2B5EF4-FFF2-40B4-BE49-F238E27FC236}">
                <a16:creationId xmlns:a16="http://schemas.microsoft.com/office/drawing/2014/main" id="{9EBBFF69-3D2E-D948-B28F-C3DF76110E96}"/>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29AFF034-A40B-6B48-8150-C1339C615C0D}"/>
              </a:ext>
            </a:extLst>
          </p:cNvPr>
          <p:cNvSpPr>
            <a:spLocks noGrp="1"/>
          </p:cNvSpPr>
          <p:nvPr>
            <p:ph type="sldNum" sz="quarter" idx="12"/>
          </p:nvPr>
        </p:nvSpPr>
        <p:spPr/>
        <p:txBody>
          <a:bodyPr/>
          <a:lstStyle/>
          <a:p>
            <a:fld id="{69E57DC2-970A-4B3E-BB1C-7A09969E49DF}" type="slidenum">
              <a:rPr lang="en-US" smtClean="0"/>
              <a:t>39</a:t>
            </a:fld>
            <a:endParaRPr lang="en-US" dirty="0"/>
          </a:p>
        </p:txBody>
      </p:sp>
    </p:spTree>
    <p:extLst>
      <p:ext uri="{BB962C8B-B14F-4D97-AF65-F5344CB8AC3E}">
        <p14:creationId xmlns:p14="http://schemas.microsoft.com/office/powerpoint/2010/main" val="33771583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8D8A5F-8B88-2546-BF22-1C6BD48DFAA4}"/>
              </a:ext>
            </a:extLst>
          </p:cNvPr>
          <p:cNvSpPr>
            <a:spLocks noGrp="1"/>
          </p:cNvSpPr>
          <p:nvPr>
            <p:ph type="title"/>
          </p:nvPr>
        </p:nvSpPr>
        <p:spPr/>
        <p:txBody>
          <a:bodyPr/>
          <a:lstStyle/>
          <a:p>
            <a:r>
              <a:rPr lang="it-IT" dirty="0"/>
              <a:t>Il piano anticorruzione ed il piano degli obiettivi</a:t>
            </a:r>
          </a:p>
        </p:txBody>
      </p:sp>
      <p:sp>
        <p:nvSpPr>
          <p:cNvPr id="3" name="Segnaposto contenuto 2">
            <a:extLst>
              <a:ext uri="{FF2B5EF4-FFF2-40B4-BE49-F238E27FC236}">
                <a16:creationId xmlns:a16="http://schemas.microsoft.com/office/drawing/2014/main" id="{286376C0-82D7-2D4F-8C17-81B88CC75933}"/>
              </a:ext>
            </a:extLst>
          </p:cNvPr>
          <p:cNvSpPr>
            <a:spLocks noGrp="1"/>
          </p:cNvSpPr>
          <p:nvPr>
            <p:ph idx="1"/>
          </p:nvPr>
        </p:nvSpPr>
        <p:spPr/>
        <p:txBody>
          <a:bodyPr>
            <a:normAutofit lnSpcReduction="10000"/>
          </a:bodyPr>
          <a:lstStyle/>
          <a:p>
            <a:r>
              <a:rPr lang="it-IT" dirty="0"/>
              <a:t>Dopo il </a:t>
            </a:r>
            <a:r>
              <a:rPr lang="it-IT" dirty="0" err="1"/>
              <a:t>DLgs</a:t>
            </a:r>
            <a:r>
              <a:rPr lang="it-IT" dirty="0"/>
              <a:t> 74/2017 legame stretto tra piano degli obiettivi e delle performance, DUP e piano anticorruzione</a:t>
            </a:r>
          </a:p>
          <a:p>
            <a:r>
              <a:rPr lang="it-IT" dirty="0"/>
              <a:t>Arco temporale triennale di tali documenti</a:t>
            </a:r>
          </a:p>
          <a:p>
            <a:r>
              <a:rPr lang="it-IT" dirty="0"/>
              <a:t>Il Piano delle performance per gli enti locali</a:t>
            </a:r>
          </a:p>
          <a:p>
            <a:r>
              <a:rPr lang="it-IT" dirty="0"/>
              <a:t>Le disposizioni del d.lgs. n. 267/2000 </a:t>
            </a:r>
          </a:p>
          <a:p>
            <a:r>
              <a:rPr lang="it-IT" dirty="0"/>
              <a:t>La deliberazione della sezione di controllo della Corte dei Conti della Sardegna 1/2018</a:t>
            </a:r>
          </a:p>
          <a:p>
            <a:r>
              <a:rPr lang="it-IT" dirty="0"/>
              <a:t>Albero delle performance</a:t>
            </a:r>
          </a:p>
          <a:p>
            <a:r>
              <a:rPr lang="it-IT" dirty="0"/>
              <a:t>Partecipazione attiva dei cittadini e degli utenti</a:t>
            </a:r>
          </a:p>
        </p:txBody>
      </p:sp>
      <p:sp>
        <p:nvSpPr>
          <p:cNvPr id="4" name="Segnaposto piè di pagina 3">
            <a:extLst>
              <a:ext uri="{FF2B5EF4-FFF2-40B4-BE49-F238E27FC236}">
                <a16:creationId xmlns:a16="http://schemas.microsoft.com/office/drawing/2014/main" id="{BA284829-FFB1-2743-BA78-143D60F75708}"/>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D9074438-0FCF-5E4F-A171-EB8F4D4A9DB2}"/>
              </a:ext>
            </a:extLst>
          </p:cNvPr>
          <p:cNvSpPr>
            <a:spLocks noGrp="1"/>
          </p:cNvSpPr>
          <p:nvPr>
            <p:ph type="sldNum" sz="quarter" idx="12"/>
          </p:nvPr>
        </p:nvSpPr>
        <p:spPr/>
        <p:txBody>
          <a:bodyPr/>
          <a:lstStyle/>
          <a:p>
            <a:fld id="{69E57DC2-970A-4B3E-BB1C-7A09969E49DF}" type="slidenum">
              <a:rPr lang="en-US" smtClean="0"/>
              <a:t>40</a:t>
            </a:fld>
            <a:endParaRPr lang="en-US" dirty="0"/>
          </a:p>
        </p:txBody>
      </p:sp>
    </p:spTree>
    <p:extLst>
      <p:ext uri="{BB962C8B-B14F-4D97-AF65-F5344CB8AC3E}">
        <p14:creationId xmlns:p14="http://schemas.microsoft.com/office/powerpoint/2010/main" val="3764163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AFF431-18E4-FF4C-9C42-AA439BBAFB7C}"/>
              </a:ext>
            </a:extLst>
          </p:cNvPr>
          <p:cNvSpPr>
            <a:spLocks noGrp="1"/>
          </p:cNvSpPr>
          <p:nvPr>
            <p:ph type="title"/>
          </p:nvPr>
        </p:nvSpPr>
        <p:spPr/>
        <p:txBody>
          <a:bodyPr/>
          <a:lstStyle/>
          <a:p>
            <a:r>
              <a:rPr lang="it-IT" dirty="0"/>
              <a:t>Le disposizioni penali</a:t>
            </a:r>
          </a:p>
        </p:txBody>
      </p:sp>
      <p:sp>
        <p:nvSpPr>
          <p:cNvPr id="3" name="Segnaposto contenuto 2">
            <a:extLst>
              <a:ext uri="{FF2B5EF4-FFF2-40B4-BE49-F238E27FC236}">
                <a16:creationId xmlns:a16="http://schemas.microsoft.com/office/drawing/2014/main" id="{D6E484D8-7E1F-CA46-AE0A-0B5D4BA31AB6}"/>
              </a:ext>
            </a:extLst>
          </p:cNvPr>
          <p:cNvSpPr>
            <a:spLocks noGrp="1"/>
          </p:cNvSpPr>
          <p:nvPr>
            <p:ph idx="1"/>
          </p:nvPr>
        </p:nvSpPr>
        <p:spPr/>
        <p:txBody>
          <a:bodyPr/>
          <a:lstStyle/>
          <a:p>
            <a:r>
              <a:rPr lang="it-IT" dirty="0"/>
              <a:t>Innalzamento del trattamento punitivo ed ampliamento della possibilità di comminare sanzioni accessorie e di applicare il beneficio condizionale</a:t>
            </a:r>
          </a:p>
          <a:p>
            <a:r>
              <a:rPr lang="it-IT" dirty="0"/>
              <a:t>Innalzamento della pena minima per il peculato</a:t>
            </a:r>
          </a:p>
          <a:p>
            <a:r>
              <a:rPr lang="it-IT" dirty="0"/>
              <a:t>Innalzamento della pena per l’abuso d’ufficio (con la conseguenza della possibilità di disporre misure coercitive personali e di consentire l’arresto in flagranza di reato)</a:t>
            </a:r>
          </a:p>
          <a:p>
            <a:r>
              <a:rPr lang="it-IT" dirty="0"/>
              <a:t>Aumento della pena per la corruzione propria (atti contrari ai doveri d’ufficio, ulteriore aumento con la legge 69/2015)</a:t>
            </a:r>
          </a:p>
          <a:p>
            <a:r>
              <a:rPr lang="it-IT" dirty="0"/>
              <a:t>Aumento della pena per il reato di corruzione in atti giudiziari</a:t>
            </a:r>
          </a:p>
          <a:p>
            <a:endParaRPr lang="it-IT" dirty="0"/>
          </a:p>
        </p:txBody>
      </p:sp>
      <p:sp>
        <p:nvSpPr>
          <p:cNvPr id="4" name="Segnaposto piè di pagina 3">
            <a:extLst>
              <a:ext uri="{FF2B5EF4-FFF2-40B4-BE49-F238E27FC236}">
                <a16:creationId xmlns:a16="http://schemas.microsoft.com/office/drawing/2014/main" id="{8E29FF39-F546-3F4F-85AF-41F2BF640473}"/>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55E9B56C-528E-B144-9C5B-2CC0BFBB2BC5}"/>
              </a:ext>
            </a:extLst>
          </p:cNvPr>
          <p:cNvSpPr>
            <a:spLocks noGrp="1"/>
          </p:cNvSpPr>
          <p:nvPr>
            <p:ph type="sldNum" sz="quarter" idx="12"/>
          </p:nvPr>
        </p:nvSpPr>
        <p:spPr/>
        <p:txBody>
          <a:bodyPr/>
          <a:lstStyle/>
          <a:p>
            <a:fld id="{69E57DC2-970A-4B3E-BB1C-7A09969E49DF}" type="slidenum">
              <a:rPr lang="en-US" smtClean="0"/>
              <a:t>41</a:t>
            </a:fld>
            <a:endParaRPr lang="en-US" dirty="0"/>
          </a:p>
        </p:txBody>
      </p:sp>
    </p:spTree>
    <p:extLst>
      <p:ext uri="{BB962C8B-B14F-4D97-AF65-F5344CB8AC3E}">
        <p14:creationId xmlns:p14="http://schemas.microsoft.com/office/powerpoint/2010/main" val="5472748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8A62CC-FB10-A94C-B49A-EB89E0B74E95}"/>
              </a:ext>
            </a:extLst>
          </p:cNvPr>
          <p:cNvSpPr>
            <a:spLocks noGrp="1"/>
          </p:cNvSpPr>
          <p:nvPr>
            <p:ph type="title"/>
          </p:nvPr>
        </p:nvSpPr>
        <p:spPr/>
        <p:txBody>
          <a:bodyPr/>
          <a:lstStyle/>
          <a:p>
            <a:r>
              <a:rPr lang="it-IT" dirty="0"/>
              <a:t>Le fattispecie criminose/1</a:t>
            </a:r>
          </a:p>
        </p:txBody>
      </p:sp>
      <p:sp>
        <p:nvSpPr>
          <p:cNvPr id="3" name="Segnaposto contenuto 2">
            <a:extLst>
              <a:ext uri="{FF2B5EF4-FFF2-40B4-BE49-F238E27FC236}">
                <a16:creationId xmlns:a16="http://schemas.microsoft.com/office/drawing/2014/main" id="{639D5449-187F-814E-BF31-ABDC92192E2C}"/>
              </a:ext>
            </a:extLst>
          </p:cNvPr>
          <p:cNvSpPr>
            <a:spLocks noGrp="1"/>
          </p:cNvSpPr>
          <p:nvPr>
            <p:ph idx="1"/>
          </p:nvPr>
        </p:nvSpPr>
        <p:spPr/>
        <p:txBody>
          <a:bodyPr/>
          <a:lstStyle/>
          <a:p>
            <a:r>
              <a:rPr lang="it-IT" dirty="0"/>
              <a:t>Il reato di concussione è </a:t>
            </a:r>
          </a:p>
          <a:p>
            <a:pPr marL="571500" indent="-457200">
              <a:buAutoNum type="arabicParenR"/>
            </a:pPr>
            <a:r>
              <a:rPr lang="it-IT" dirty="0"/>
              <a:t>addebitabile solamente al pubblico ufficiale e non più all’incaricato di pubblico servizio</a:t>
            </a:r>
          </a:p>
          <a:p>
            <a:pPr marL="571500" indent="-457200">
              <a:buAutoNum type="arabicParenR"/>
            </a:pPr>
            <a:r>
              <a:rPr lang="it-IT" dirty="0"/>
              <a:t>si fa riferimento alla sola condotta della costrizione, con esclusione di quella dell’induzione, integrante un’autonoma norma incriminatrice</a:t>
            </a:r>
          </a:p>
          <a:p>
            <a:r>
              <a:rPr lang="it-IT" dirty="0"/>
              <a:t>Introduzione del reato di </a:t>
            </a:r>
            <a:r>
              <a:rPr lang="it-IT" b="1" i="1" dirty="0"/>
              <a:t>Induzione indebita a dare o promettere utilità</a:t>
            </a:r>
            <a:r>
              <a:rPr lang="it-IT" b="1" dirty="0"/>
              <a:t>” </a:t>
            </a:r>
            <a:r>
              <a:rPr lang="it-IT" dirty="0"/>
              <a:t>(cd. </a:t>
            </a:r>
            <a:r>
              <a:rPr lang="it-IT" i="1" dirty="0"/>
              <a:t>concussione per induzione</a:t>
            </a:r>
            <a:r>
              <a:rPr lang="it-IT" dirty="0"/>
              <a:t>), che punisce sia il pubblico ufficiale o l’incaricato di pubblico servizio che induce il privato a pagare (con la reclusione da tre a otto anni), che il privato che dà o promette denaro o altra utilità (con la reclusione fino a tre anni);</a:t>
            </a:r>
          </a:p>
          <a:p>
            <a:pPr marL="0" indent="0">
              <a:buNone/>
            </a:pPr>
            <a:endParaRPr lang="it-IT" dirty="0"/>
          </a:p>
        </p:txBody>
      </p:sp>
      <p:sp>
        <p:nvSpPr>
          <p:cNvPr id="4" name="Segnaposto piè di pagina 3">
            <a:extLst>
              <a:ext uri="{FF2B5EF4-FFF2-40B4-BE49-F238E27FC236}">
                <a16:creationId xmlns:a16="http://schemas.microsoft.com/office/drawing/2014/main" id="{55082856-143E-8B4F-9BEE-9FB0552AEF42}"/>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52E89255-E3AF-7046-9535-C583071BCBAA}"/>
              </a:ext>
            </a:extLst>
          </p:cNvPr>
          <p:cNvSpPr>
            <a:spLocks noGrp="1"/>
          </p:cNvSpPr>
          <p:nvPr>
            <p:ph type="sldNum" sz="quarter" idx="12"/>
          </p:nvPr>
        </p:nvSpPr>
        <p:spPr/>
        <p:txBody>
          <a:bodyPr/>
          <a:lstStyle/>
          <a:p>
            <a:fld id="{69E57DC2-970A-4B3E-BB1C-7A09969E49DF}" type="slidenum">
              <a:rPr lang="en-US" smtClean="0"/>
              <a:t>42</a:t>
            </a:fld>
            <a:endParaRPr lang="en-US" dirty="0"/>
          </a:p>
        </p:txBody>
      </p:sp>
    </p:spTree>
    <p:extLst>
      <p:ext uri="{BB962C8B-B14F-4D97-AF65-F5344CB8AC3E}">
        <p14:creationId xmlns:p14="http://schemas.microsoft.com/office/powerpoint/2010/main" val="14839795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8ACD16-BE4D-5843-87DD-BFBF03C9FD6C}"/>
              </a:ext>
            </a:extLst>
          </p:cNvPr>
          <p:cNvSpPr>
            <a:spLocks noGrp="1"/>
          </p:cNvSpPr>
          <p:nvPr>
            <p:ph type="title"/>
          </p:nvPr>
        </p:nvSpPr>
        <p:spPr/>
        <p:txBody>
          <a:bodyPr/>
          <a:lstStyle/>
          <a:p>
            <a:r>
              <a:rPr lang="it-IT" dirty="0"/>
              <a:t>Le fattispecie criminose/2</a:t>
            </a:r>
          </a:p>
        </p:txBody>
      </p:sp>
      <p:sp>
        <p:nvSpPr>
          <p:cNvPr id="3" name="Segnaposto contenuto 2">
            <a:extLst>
              <a:ext uri="{FF2B5EF4-FFF2-40B4-BE49-F238E27FC236}">
                <a16:creationId xmlns:a16="http://schemas.microsoft.com/office/drawing/2014/main" id="{61B29680-1D8F-DD46-BF30-2B2F552AC7D1}"/>
              </a:ext>
            </a:extLst>
          </p:cNvPr>
          <p:cNvSpPr>
            <a:spLocks noGrp="1"/>
          </p:cNvSpPr>
          <p:nvPr>
            <p:ph idx="1"/>
          </p:nvPr>
        </p:nvSpPr>
        <p:spPr/>
        <p:txBody>
          <a:bodyPr/>
          <a:lstStyle/>
          <a:p>
            <a:r>
              <a:rPr lang="it-IT" dirty="0"/>
              <a:t>La cd. corruzione impropria è ora rubricato “</a:t>
            </a:r>
            <a:r>
              <a:rPr lang="it-IT" b="1" i="1" dirty="0"/>
              <a:t>Corruzione per l’esercizio della funzione”</a:t>
            </a:r>
            <a:r>
              <a:rPr lang="it-IT" dirty="0"/>
              <a:t>: l’accettazione o la promessa di un’utilità indebita, da parte del pubblico ufficiale o dell’incaricato di pubblico servizio, in cui si prescinde dall’adozione o dall’omissione di atti inerenti all’ufficio </a:t>
            </a:r>
          </a:p>
          <a:p>
            <a:r>
              <a:rPr lang="it-IT" dirty="0"/>
              <a:t>Introdotto il reato di </a:t>
            </a:r>
            <a:r>
              <a:rPr lang="it-IT" b="1" dirty="0"/>
              <a:t>“</a:t>
            </a:r>
            <a:r>
              <a:rPr lang="it-IT" b="1" i="1" dirty="0"/>
              <a:t>Traffico di influenze illecite</a:t>
            </a:r>
            <a:r>
              <a:rPr lang="it-IT" b="1" dirty="0"/>
              <a:t>”</a:t>
            </a:r>
            <a:r>
              <a:rPr lang="it-IT" dirty="0"/>
              <a:t>, che reprime con la pena della reclusione da uno a tre anni chi sfrutta le proprie relazioni con un pubblico ufficiale o un incaricato di pubblico servizio per farsi dare o promettere denaro o altro vantaggio patrimoniale quale prezzo della mediazione illecita. La condotta concerne un atto contrario ai doveri d’ufficio o l’omissione o il ritardo di un atto dell’ufficio e la stessa pena si applica a chi indebitamente dà o promette</a:t>
            </a:r>
          </a:p>
          <a:p>
            <a:endParaRPr lang="it-IT" dirty="0"/>
          </a:p>
        </p:txBody>
      </p:sp>
      <p:sp>
        <p:nvSpPr>
          <p:cNvPr id="4" name="Segnaposto piè di pagina 3">
            <a:extLst>
              <a:ext uri="{FF2B5EF4-FFF2-40B4-BE49-F238E27FC236}">
                <a16:creationId xmlns:a16="http://schemas.microsoft.com/office/drawing/2014/main" id="{EAD80D12-A546-8148-A805-48997ADC6974}"/>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955A724E-5E2B-2E44-B145-12EAC927DC05}"/>
              </a:ext>
            </a:extLst>
          </p:cNvPr>
          <p:cNvSpPr>
            <a:spLocks noGrp="1"/>
          </p:cNvSpPr>
          <p:nvPr>
            <p:ph type="sldNum" sz="quarter" idx="12"/>
          </p:nvPr>
        </p:nvSpPr>
        <p:spPr/>
        <p:txBody>
          <a:bodyPr/>
          <a:lstStyle/>
          <a:p>
            <a:fld id="{69E57DC2-970A-4B3E-BB1C-7A09969E49DF}" type="slidenum">
              <a:rPr lang="en-US" smtClean="0"/>
              <a:t>43</a:t>
            </a:fld>
            <a:endParaRPr lang="en-US" dirty="0"/>
          </a:p>
        </p:txBody>
      </p:sp>
    </p:spTree>
    <p:extLst>
      <p:ext uri="{BB962C8B-B14F-4D97-AF65-F5344CB8AC3E}">
        <p14:creationId xmlns:p14="http://schemas.microsoft.com/office/powerpoint/2010/main" val="40328260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397B66-23F0-5B48-B7EE-86C0B612B0B8}"/>
              </a:ext>
            </a:extLst>
          </p:cNvPr>
          <p:cNvSpPr>
            <a:spLocks noGrp="1"/>
          </p:cNvSpPr>
          <p:nvPr>
            <p:ph type="title"/>
          </p:nvPr>
        </p:nvSpPr>
        <p:spPr/>
        <p:txBody>
          <a:bodyPr/>
          <a:lstStyle/>
          <a:p>
            <a:r>
              <a:rPr lang="it-IT" dirty="0"/>
              <a:t>La corruzione per l’esercizio della funzione</a:t>
            </a:r>
          </a:p>
        </p:txBody>
      </p:sp>
      <p:sp>
        <p:nvSpPr>
          <p:cNvPr id="3" name="Segnaposto contenuto 2">
            <a:extLst>
              <a:ext uri="{FF2B5EF4-FFF2-40B4-BE49-F238E27FC236}">
                <a16:creationId xmlns:a16="http://schemas.microsoft.com/office/drawing/2014/main" id="{CBAA392E-5E0F-FC4F-82C3-B581D2F9EE89}"/>
              </a:ext>
            </a:extLst>
          </p:cNvPr>
          <p:cNvSpPr>
            <a:spLocks noGrp="1"/>
          </p:cNvSpPr>
          <p:nvPr>
            <p:ph idx="1"/>
          </p:nvPr>
        </p:nvSpPr>
        <p:spPr/>
        <p:txBody>
          <a:bodyPr>
            <a:normAutofit fontScale="92500" lnSpcReduction="10000"/>
          </a:bodyPr>
          <a:lstStyle/>
          <a:p>
            <a:r>
              <a:rPr lang="it-IT" dirty="0"/>
              <a:t>Nuovo testo: “</a:t>
            </a:r>
            <a:r>
              <a:rPr lang="it-IT" i="1" dirty="0"/>
              <a:t>pubblico ufficiale che, in relazione all’esercizio delle sue funzioni o dei suoi poteri, riceve, per sé o per un terzo, denaro o altra utilità o ne accetta la promessa</a:t>
            </a:r>
            <a:r>
              <a:rPr lang="it-IT" dirty="0"/>
              <a:t>” </a:t>
            </a:r>
          </a:p>
          <a:p>
            <a:r>
              <a:rPr lang="it-IT" dirty="0"/>
              <a:t>Lettura sia in chiave finale (poiché indica il fine a cui il comportamento dell’agente è rivolto), che causale (in quanto specifica la </a:t>
            </a:r>
            <a:r>
              <a:rPr lang="it-IT" i="1" dirty="0"/>
              <a:t>ratio </a:t>
            </a:r>
            <a:r>
              <a:rPr lang="it-IT" dirty="0"/>
              <a:t>sottesa)</a:t>
            </a:r>
          </a:p>
          <a:p>
            <a:r>
              <a:rPr lang="it-IT" dirty="0"/>
              <a:t>Rafforzamento della punibilità dei dipendenti pubblici</a:t>
            </a:r>
          </a:p>
          <a:p>
            <a:r>
              <a:rPr lang="it-IT" dirty="0"/>
              <a:t>Soppressione del collegamento tra l’utilità ricevuta o promessa ed un atto dell’ufficio, da adottare o già assunto</a:t>
            </a:r>
          </a:p>
          <a:p>
            <a:r>
              <a:rPr lang="it-IT" dirty="0"/>
              <a:t>L’innovazione costituisce un rafforzamento della tutela: da un lato, prescindendo dal riferimento all’atto d’ufficio determinato, colpisce il grave fenomeno della c.d. iscrizione al libro paga e, dall’altro, sgrava l’onere probatorio a carico dell’accusa</a:t>
            </a:r>
          </a:p>
          <a:p>
            <a:r>
              <a:rPr lang="it-IT" dirty="0"/>
              <a:t>Pena aumentata successivamente</a:t>
            </a:r>
          </a:p>
          <a:p>
            <a:endParaRPr lang="it-IT" dirty="0"/>
          </a:p>
        </p:txBody>
      </p:sp>
      <p:sp>
        <p:nvSpPr>
          <p:cNvPr id="4" name="Segnaposto piè di pagina 3">
            <a:extLst>
              <a:ext uri="{FF2B5EF4-FFF2-40B4-BE49-F238E27FC236}">
                <a16:creationId xmlns:a16="http://schemas.microsoft.com/office/drawing/2014/main" id="{4C92D321-6979-2343-A664-91E0A085CF24}"/>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EE4F5C39-E9E0-EB43-9475-016CB2A11AED}"/>
              </a:ext>
            </a:extLst>
          </p:cNvPr>
          <p:cNvSpPr>
            <a:spLocks noGrp="1"/>
          </p:cNvSpPr>
          <p:nvPr>
            <p:ph type="sldNum" sz="quarter" idx="12"/>
          </p:nvPr>
        </p:nvSpPr>
        <p:spPr/>
        <p:txBody>
          <a:bodyPr/>
          <a:lstStyle/>
          <a:p>
            <a:fld id="{69E57DC2-970A-4B3E-BB1C-7A09969E49DF}" type="slidenum">
              <a:rPr lang="en-US" smtClean="0"/>
              <a:t>44</a:t>
            </a:fld>
            <a:endParaRPr lang="en-US" dirty="0"/>
          </a:p>
        </p:txBody>
      </p:sp>
    </p:spTree>
    <p:extLst>
      <p:ext uri="{BB962C8B-B14F-4D97-AF65-F5344CB8AC3E}">
        <p14:creationId xmlns:p14="http://schemas.microsoft.com/office/powerpoint/2010/main" val="38423466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5A244B9-119E-1849-A245-3FE4C2CED1DA}"/>
              </a:ext>
            </a:extLst>
          </p:cNvPr>
          <p:cNvSpPr>
            <a:spLocks noGrp="1"/>
          </p:cNvSpPr>
          <p:nvPr>
            <p:ph type="title"/>
          </p:nvPr>
        </p:nvSpPr>
        <p:spPr/>
        <p:txBody>
          <a:bodyPr/>
          <a:lstStyle/>
          <a:p>
            <a:r>
              <a:rPr lang="it-IT" dirty="0"/>
              <a:t>La concussione e l’indebita induzione a dare o promettere</a:t>
            </a:r>
          </a:p>
        </p:txBody>
      </p:sp>
      <p:sp>
        <p:nvSpPr>
          <p:cNvPr id="3" name="Segnaposto contenuto 2">
            <a:extLst>
              <a:ext uri="{FF2B5EF4-FFF2-40B4-BE49-F238E27FC236}">
                <a16:creationId xmlns:a16="http://schemas.microsoft.com/office/drawing/2014/main" id="{236C08B6-DD7E-FD48-87F1-05054C36B786}"/>
              </a:ext>
            </a:extLst>
          </p:cNvPr>
          <p:cNvSpPr>
            <a:spLocks noGrp="1"/>
          </p:cNvSpPr>
          <p:nvPr>
            <p:ph idx="1"/>
          </p:nvPr>
        </p:nvSpPr>
        <p:spPr/>
        <p:txBody>
          <a:bodyPr>
            <a:normAutofit fontScale="92500" lnSpcReduction="10000"/>
          </a:bodyPr>
          <a:lstStyle/>
          <a:p>
            <a:r>
              <a:rPr lang="it-IT" dirty="0"/>
              <a:t>Spacchettamento del reato:</a:t>
            </a:r>
          </a:p>
          <a:p>
            <a:pPr marL="571500" indent="-457200">
              <a:buAutoNum type="arabicParenR"/>
            </a:pPr>
            <a:r>
              <a:rPr lang="it-IT" dirty="0"/>
              <a:t>concussione per costrizione: aumento della pena minima (da quattro a sei anni di reclusione), mantenendo quale soggetto attivo del reato il pubblico ufficiale, con esclusione dell’incaricato di pubblico servizio: elemento caratterizzante la minaccia e/o violenza, anche morale</a:t>
            </a:r>
          </a:p>
          <a:p>
            <a:pPr marL="571500" indent="-457200">
              <a:buFont typeface="Arial" pitchFamily="34" charset="0"/>
              <a:buAutoNum type="arabicParenR"/>
            </a:pPr>
            <a:r>
              <a:rPr lang="it-IT" i="1" dirty="0"/>
              <a:t>Induzione indebita a dare o promettere utilità</a:t>
            </a:r>
            <a:r>
              <a:rPr lang="it-IT" dirty="0"/>
              <a:t>”, è configurabile, “</a:t>
            </a:r>
            <a:r>
              <a:rPr lang="it-IT" i="1" dirty="0"/>
              <a:t>salvo che il fatto non costituisca più grave reato</a:t>
            </a:r>
            <a:r>
              <a:rPr lang="it-IT" dirty="0"/>
              <a:t>”, qualora il pubblico ufficiale, abusando della qualità o dei i poteri, induca taluno a dare o a promettere indebitamente, a lui o a un terzo, denaro o altra utilità. Estensione all’incaricato di pubblico servizio. Sanzione: da tre ad otto anni, che si estende anche al destinatario della pretesa, che “</a:t>
            </a:r>
            <a:r>
              <a:rPr lang="it-IT" i="1" dirty="0"/>
              <a:t>dà o promette denaro o altra utilità</a:t>
            </a:r>
            <a:r>
              <a:rPr lang="it-IT" dirty="0"/>
              <a:t>”, il quale, da persona offesa nell’originaria ipotesi di concussione per induzione, diventa concorrente necessario. </a:t>
            </a:r>
          </a:p>
          <a:p>
            <a:endParaRPr lang="it-IT" dirty="0"/>
          </a:p>
        </p:txBody>
      </p:sp>
      <p:sp>
        <p:nvSpPr>
          <p:cNvPr id="4" name="Segnaposto piè di pagina 3">
            <a:extLst>
              <a:ext uri="{FF2B5EF4-FFF2-40B4-BE49-F238E27FC236}">
                <a16:creationId xmlns:a16="http://schemas.microsoft.com/office/drawing/2014/main" id="{7A938229-E8AC-2445-88BA-E5435CD4FBB1}"/>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DFB9E331-95A2-7647-BEFF-85C5014A1519}"/>
              </a:ext>
            </a:extLst>
          </p:cNvPr>
          <p:cNvSpPr>
            <a:spLocks noGrp="1"/>
          </p:cNvSpPr>
          <p:nvPr>
            <p:ph type="sldNum" sz="quarter" idx="12"/>
          </p:nvPr>
        </p:nvSpPr>
        <p:spPr/>
        <p:txBody>
          <a:bodyPr/>
          <a:lstStyle/>
          <a:p>
            <a:fld id="{69E57DC2-970A-4B3E-BB1C-7A09969E49DF}" type="slidenum">
              <a:rPr lang="en-US" smtClean="0"/>
              <a:t>45</a:t>
            </a:fld>
            <a:endParaRPr lang="en-US" dirty="0"/>
          </a:p>
        </p:txBody>
      </p:sp>
    </p:spTree>
    <p:extLst>
      <p:ext uri="{BB962C8B-B14F-4D97-AF65-F5344CB8AC3E}">
        <p14:creationId xmlns:p14="http://schemas.microsoft.com/office/powerpoint/2010/main" val="40114699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AD2711C-6DF3-8043-9EE6-33CC9920EB97}"/>
              </a:ext>
            </a:extLst>
          </p:cNvPr>
          <p:cNvSpPr>
            <a:spLocks noGrp="1"/>
          </p:cNvSpPr>
          <p:nvPr>
            <p:ph type="title"/>
          </p:nvPr>
        </p:nvSpPr>
        <p:spPr/>
        <p:txBody>
          <a:bodyPr/>
          <a:lstStyle/>
          <a:p>
            <a:r>
              <a:rPr lang="it-IT" dirty="0"/>
              <a:t>Il traffico di influenze illecite</a:t>
            </a:r>
          </a:p>
        </p:txBody>
      </p:sp>
      <p:sp>
        <p:nvSpPr>
          <p:cNvPr id="3" name="Segnaposto contenuto 2">
            <a:extLst>
              <a:ext uri="{FF2B5EF4-FFF2-40B4-BE49-F238E27FC236}">
                <a16:creationId xmlns:a16="http://schemas.microsoft.com/office/drawing/2014/main" id="{FC3FBB43-3D99-3A48-AE50-B0F464BDBD6D}"/>
              </a:ext>
            </a:extLst>
          </p:cNvPr>
          <p:cNvSpPr>
            <a:spLocks noGrp="1"/>
          </p:cNvSpPr>
          <p:nvPr>
            <p:ph idx="1"/>
          </p:nvPr>
        </p:nvSpPr>
        <p:spPr/>
        <p:txBody>
          <a:bodyPr>
            <a:normAutofit fontScale="92500" lnSpcReduction="20000"/>
          </a:bodyPr>
          <a:lstStyle/>
          <a:p>
            <a:r>
              <a:rPr lang="it-IT" dirty="0"/>
              <a:t>Il  reato reprime il fatto di colui che, a fronte di un guadagno personale, s’impegni come mediatore tra un privato e un pubblico agente, sfruttando un peculiare rapporto che lo lega a quest’ultimo</a:t>
            </a:r>
          </a:p>
          <a:p>
            <a:r>
              <a:rPr lang="it-IT" dirty="0"/>
              <a:t>Si punisce il fatto di chi, sfruttando relazioni esistenti con il pubblico funzionario, indebitamente faccia dare o promettere a sé o ad altri denaro o altro vantaggio patrimoniale, quale prezzo della propria mediazione illecita e, per l’altro, il fatto di chi, sfruttando tali relazioni, indebitamente faccia dare o promettere a sé o ad altri denaro o altro vantaggio patrimoniale per remunerare il soggetto pubblico. TUTELA DEL PRESTIGIO DELLA PA</a:t>
            </a:r>
          </a:p>
          <a:p>
            <a:r>
              <a:rPr lang="it-IT" dirty="0"/>
              <a:t>In entrambi i casi occorre che l’opera di intermediazione sia svolta “</a:t>
            </a:r>
            <a:r>
              <a:rPr lang="it-IT" i="1" dirty="0"/>
              <a:t>in relazione al compimento di un atto contrario ai doveri di ufficio o all’omissione o al ritardo di un atto del suo ufficio</a:t>
            </a:r>
            <a:r>
              <a:rPr lang="it-IT" dirty="0"/>
              <a:t>”</a:t>
            </a:r>
          </a:p>
          <a:p>
            <a:r>
              <a:rPr lang="it-IT" dirty="0"/>
              <a:t>Il reato integra una figura residuale di chiusura rispetto ai delitti di corruzione per un atto contrario ai doveri e di corruzione in atti giudiziari</a:t>
            </a:r>
          </a:p>
        </p:txBody>
      </p:sp>
      <p:sp>
        <p:nvSpPr>
          <p:cNvPr id="4" name="Segnaposto piè di pagina 3">
            <a:extLst>
              <a:ext uri="{FF2B5EF4-FFF2-40B4-BE49-F238E27FC236}">
                <a16:creationId xmlns:a16="http://schemas.microsoft.com/office/drawing/2014/main" id="{315F67C2-65CE-EE45-96EB-A9AFA0F9C2CE}"/>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9B00424A-9237-3046-A483-208A1560C2EE}"/>
              </a:ext>
            </a:extLst>
          </p:cNvPr>
          <p:cNvSpPr>
            <a:spLocks noGrp="1"/>
          </p:cNvSpPr>
          <p:nvPr>
            <p:ph type="sldNum" sz="quarter" idx="12"/>
          </p:nvPr>
        </p:nvSpPr>
        <p:spPr/>
        <p:txBody>
          <a:bodyPr/>
          <a:lstStyle/>
          <a:p>
            <a:fld id="{69E57DC2-970A-4B3E-BB1C-7A09969E49DF}" type="slidenum">
              <a:rPr lang="en-US" smtClean="0"/>
              <a:t>46</a:t>
            </a:fld>
            <a:endParaRPr lang="en-US" dirty="0"/>
          </a:p>
        </p:txBody>
      </p:sp>
    </p:spTree>
    <p:extLst>
      <p:ext uri="{BB962C8B-B14F-4D97-AF65-F5344CB8AC3E}">
        <p14:creationId xmlns:p14="http://schemas.microsoft.com/office/powerpoint/2010/main" val="15899994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925955A-F0F2-604F-9833-FF5D731371E7}"/>
              </a:ext>
            </a:extLst>
          </p:cNvPr>
          <p:cNvSpPr>
            <a:spLocks noGrp="1"/>
          </p:cNvSpPr>
          <p:nvPr>
            <p:ph type="title"/>
          </p:nvPr>
        </p:nvSpPr>
        <p:spPr/>
        <p:txBody>
          <a:bodyPr/>
          <a:lstStyle/>
          <a:p>
            <a:r>
              <a:rPr lang="it-IT" dirty="0"/>
              <a:t>Altre disposizioni/1</a:t>
            </a:r>
          </a:p>
        </p:txBody>
      </p:sp>
      <p:sp>
        <p:nvSpPr>
          <p:cNvPr id="3" name="Segnaposto contenuto 2">
            <a:extLst>
              <a:ext uri="{FF2B5EF4-FFF2-40B4-BE49-F238E27FC236}">
                <a16:creationId xmlns:a16="http://schemas.microsoft.com/office/drawing/2014/main" id="{F9E3DAAC-BBAA-AE40-82D8-4D2A017E9FA8}"/>
              </a:ext>
            </a:extLst>
          </p:cNvPr>
          <p:cNvSpPr>
            <a:spLocks noGrp="1"/>
          </p:cNvSpPr>
          <p:nvPr>
            <p:ph idx="1"/>
          </p:nvPr>
        </p:nvSpPr>
        <p:spPr/>
        <p:txBody>
          <a:bodyPr>
            <a:normAutofit lnSpcReduction="10000"/>
          </a:bodyPr>
          <a:lstStyle/>
          <a:p>
            <a:r>
              <a:rPr lang="it-IT" dirty="0"/>
              <a:t>Sanzioni accessorie per reati contro la PA:</a:t>
            </a:r>
          </a:p>
          <a:p>
            <a:r>
              <a:rPr lang="it-IT" dirty="0"/>
              <a:t>innalzata a 5 anni la incapacità di contrattare con le pubbliche amministrazioni (condanna per gravi reati commessi da pubblici ufficiali contro le pubbliche amministrazioni, quali la concussione, corruzione, peculato, nonché per l’associazione a delinquere o di tipo mafioso e la rimozione od omissione dolosa di cautele contro infortuni sul lavoro)</a:t>
            </a:r>
          </a:p>
          <a:p>
            <a:r>
              <a:rPr lang="it-IT" dirty="0"/>
              <a:t>abbassata a 2 anni la soglia massima delle condanne in seguito alle quali occorre dare corso alla estinzione del rapporto di lavoro. Tali condanne devono essere intervenute per uno dei seguenti reati: peculato, concussione, corruzione per l’esercizio delle funzioni, corruzione per un atto contrario ai doveri d’ufficio, corruzione in atti giudiziari, induzione indebita a dare o promettere utilità, corruzione di persona incaricata di pubblico servizio.</a:t>
            </a:r>
          </a:p>
          <a:p>
            <a:endParaRPr lang="it-IT" dirty="0"/>
          </a:p>
        </p:txBody>
      </p:sp>
      <p:sp>
        <p:nvSpPr>
          <p:cNvPr id="4" name="Segnaposto piè di pagina 3">
            <a:extLst>
              <a:ext uri="{FF2B5EF4-FFF2-40B4-BE49-F238E27FC236}">
                <a16:creationId xmlns:a16="http://schemas.microsoft.com/office/drawing/2014/main" id="{97CA7CDB-9B1F-8E47-8A86-23EA2CFCF118}"/>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00CE18B8-5625-9E41-A886-B0E6EC7648A5}"/>
              </a:ext>
            </a:extLst>
          </p:cNvPr>
          <p:cNvSpPr>
            <a:spLocks noGrp="1"/>
          </p:cNvSpPr>
          <p:nvPr>
            <p:ph type="sldNum" sz="quarter" idx="12"/>
          </p:nvPr>
        </p:nvSpPr>
        <p:spPr/>
        <p:txBody>
          <a:bodyPr/>
          <a:lstStyle/>
          <a:p>
            <a:fld id="{69E57DC2-970A-4B3E-BB1C-7A09969E49DF}" type="slidenum">
              <a:rPr lang="en-US" smtClean="0"/>
              <a:t>47</a:t>
            </a:fld>
            <a:endParaRPr lang="en-US" dirty="0"/>
          </a:p>
        </p:txBody>
      </p:sp>
    </p:spTree>
    <p:extLst>
      <p:ext uri="{BB962C8B-B14F-4D97-AF65-F5344CB8AC3E}">
        <p14:creationId xmlns:p14="http://schemas.microsoft.com/office/powerpoint/2010/main" val="26364369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172070D-4D53-C344-9531-F8A87E43EC8D}"/>
              </a:ext>
            </a:extLst>
          </p:cNvPr>
          <p:cNvSpPr>
            <a:spLocks noGrp="1"/>
          </p:cNvSpPr>
          <p:nvPr>
            <p:ph type="title"/>
          </p:nvPr>
        </p:nvSpPr>
        <p:spPr/>
        <p:txBody>
          <a:bodyPr/>
          <a:lstStyle/>
          <a:p>
            <a:r>
              <a:rPr lang="it-IT" dirty="0"/>
              <a:t>Altre disposizioni/2</a:t>
            </a:r>
          </a:p>
        </p:txBody>
      </p:sp>
      <p:sp>
        <p:nvSpPr>
          <p:cNvPr id="3" name="Segnaposto contenuto 2">
            <a:extLst>
              <a:ext uri="{FF2B5EF4-FFF2-40B4-BE49-F238E27FC236}">
                <a16:creationId xmlns:a16="http://schemas.microsoft.com/office/drawing/2014/main" id="{10AA7C5B-1465-CC48-8BE1-F7E81C27E555}"/>
              </a:ext>
            </a:extLst>
          </p:cNvPr>
          <p:cNvSpPr>
            <a:spLocks noGrp="1"/>
          </p:cNvSpPr>
          <p:nvPr>
            <p:ph idx="1"/>
          </p:nvPr>
        </p:nvSpPr>
        <p:spPr/>
        <p:txBody>
          <a:bodyPr>
            <a:normAutofit lnSpcReduction="10000"/>
          </a:bodyPr>
          <a:lstStyle/>
          <a:p>
            <a:r>
              <a:rPr lang="it-IT" dirty="0"/>
              <a:t>Attenuante per il dipendente che si sia efficacemente adoperato per evitare che alcuni reati vengano compiuti, nonché per assicurare le prove dei reati e per l'individuazione degli altri responsabili, </a:t>
            </a:r>
            <a:r>
              <a:rPr lang="it-IT" dirty="0" err="1"/>
              <a:t>nonchè</a:t>
            </a:r>
            <a:r>
              <a:rPr lang="it-IT" dirty="0"/>
              <a:t> per il sequestro delle somme o altre utilità che siano state nel frattempo trasferite per queste finalità: ravvedimento operoso. Reati interessati: corruzione (in tutte le forme), istigazione alla corruzione, induzione a dare o promettere utilità, peculato e concussione. </a:t>
            </a:r>
          </a:p>
          <a:p>
            <a:r>
              <a:rPr lang="it-IT" dirty="0"/>
              <a:t>Sospensione condizionale della pena subordinata alla “riparazione” nei confronti della PA: pagamento di una somma uguale al profitto del reato o all’ammontare di quanto indebitamente percepito. Tale condizione è richiesta per i seguenti reati: corruzione (in tutte le sue forme), concussione, peculato, induzione indebita a dare o promettere utilità. Obbligatoria anche la necessità del risarcimento dei danni.</a:t>
            </a:r>
          </a:p>
          <a:p>
            <a:r>
              <a:rPr lang="it-IT" dirty="0"/>
              <a:t>Concussione estesa agli incaricati di pubblico servizio.</a:t>
            </a:r>
          </a:p>
          <a:p>
            <a:endParaRPr lang="it-IT" dirty="0"/>
          </a:p>
        </p:txBody>
      </p:sp>
      <p:sp>
        <p:nvSpPr>
          <p:cNvPr id="4" name="Segnaposto piè di pagina 3">
            <a:extLst>
              <a:ext uri="{FF2B5EF4-FFF2-40B4-BE49-F238E27FC236}">
                <a16:creationId xmlns:a16="http://schemas.microsoft.com/office/drawing/2014/main" id="{EFC03EBF-EAE9-3448-AB64-21E949265B34}"/>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DB08D69F-6C57-0A46-8211-47D96CC2C699}"/>
              </a:ext>
            </a:extLst>
          </p:cNvPr>
          <p:cNvSpPr>
            <a:spLocks noGrp="1"/>
          </p:cNvSpPr>
          <p:nvPr>
            <p:ph type="sldNum" sz="quarter" idx="12"/>
          </p:nvPr>
        </p:nvSpPr>
        <p:spPr/>
        <p:txBody>
          <a:bodyPr/>
          <a:lstStyle/>
          <a:p>
            <a:fld id="{69E57DC2-970A-4B3E-BB1C-7A09969E49DF}" type="slidenum">
              <a:rPr lang="en-US" smtClean="0"/>
              <a:t>48</a:t>
            </a:fld>
            <a:endParaRPr lang="en-US" dirty="0"/>
          </a:p>
        </p:txBody>
      </p:sp>
    </p:spTree>
    <p:extLst>
      <p:ext uri="{BB962C8B-B14F-4D97-AF65-F5344CB8AC3E}">
        <p14:creationId xmlns:p14="http://schemas.microsoft.com/office/powerpoint/2010/main" val="32649760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CBA5EA-80BB-314D-A875-327612A699A2}"/>
              </a:ext>
            </a:extLst>
          </p:cNvPr>
          <p:cNvSpPr>
            <a:spLocks noGrp="1"/>
          </p:cNvSpPr>
          <p:nvPr>
            <p:ph type="title"/>
          </p:nvPr>
        </p:nvSpPr>
        <p:spPr/>
        <p:txBody>
          <a:bodyPr/>
          <a:lstStyle/>
          <a:p>
            <a:r>
              <a:rPr lang="it-IT" dirty="0"/>
              <a:t>Altre disposizioni/3</a:t>
            </a:r>
          </a:p>
        </p:txBody>
      </p:sp>
      <p:sp>
        <p:nvSpPr>
          <p:cNvPr id="3" name="Segnaposto contenuto 2">
            <a:extLst>
              <a:ext uri="{FF2B5EF4-FFF2-40B4-BE49-F238E27FC236}">
                <a16:creationId xmlns:a16="http://schemas.microsoft.com/office/drawing/2014/main" id="{5862B26A-EF73-3A40-B1C9-787BFE0BB0D5}"/>
              </a:ext>
            </a:extLst>
          </p:cNvPr>
          <p:cNvSpPr>
            <a:spLocks noGrp="1"/>
          </p:cNvSpPr>
          <p:nvPr>
            <p:ph idx="1"/>
          </p:nvPr>
        </p:nvSpPr>
        <p:spPr/>
        <p:txBody>
          <a:bodyPr/>
          <a:lstStyle/>
          <a:p>
            <a:r>
              <a:rPr lang="it-IT" sz="2800" dirty="0"/>
              <a:t>Patteggiamento subordinato alla restituzione del prezzo o del profitto conseguiti nei seguenti reati commessi da pubblici ufficiali contro PA: corruzione (tranne quella dell’incaricato di pubblico servizio), concussione, peculato e induzione indebita a dare o promettere utilità</a:t>
            </a:r>
          </a:p>
          <a:p>
            <a:r>
              <a:rPr lang="it-IT" sz="2800" dirty="0"/>
              <a:t>Obbligo di dare informazione all’ANAC dell’avvio di azioni penali per: corruzione, concussione, peculato e induzione indebita a dare o promettere utilità.</a:t>
            </a:r>
          </a:p>
          <a:p>
            <a:endParaRPr lang="it-IT" dirty="0"/>
          </a:p>
        </p:txBody>
      </p:sp>
      <p:sp>
        <p:nvSpPr>
          <p:cNvPr id="4" name="Segnaposto piè di pagina 3">
            <a:extLst>
              <a:ext uri="{FF2B5EF4-FFF2-40B4-BE49-F238E27FC236}">
                <a16:creationId xmlns:a16="http://schemas.microsoft.com/office/drawing/2014/main" id="{130A2D5D-3CBA-804B-8726-7232DC4A0B22}"/>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12C5024A-8872-7940-91DC-532F257BEAF8}"/>
              </a:ext>
            </a:extLst>
          </p:cNvPr>
          <p:cNvSpPr>
            <a:spLocks noGrp="1"/>
          </p:cNvSpPr>
          <p:nvPr>
            <p:ph type="sldNum" sz="quarter" idx="12"/>
          </p:nvPr>
        </p:nvSpPr>
        <p:spPr/>
        <p:txBody>
          <a:bodyPr/>
          <a:lstStyle/>
          <a:p>
            <a:fld id="{69E57DC2-970A-4B3E-BB1C-7A09969E49DF}" type="slidenum">
              <a:rPr lang="en-US" smtClean="0"/>
              <a:t>49</a:t>
            </a:fld>
            <a:endParaRPr lang="en-US" dirty="0"/>
          </a:p>
        </p:txBody>
      </p:sp>
    </p:spTree>
    <p:extLst>
      <p:ext uri="{BB962C8B-B14F-4D97-AF65-F5344CB8AC3E}">
        <p14:creationId xmlns:p14="http://schemas.microsoft.com/office/powerpoint/2010/main" val="360220082"/>
      </p:ext>
    </p:extLst>
  </p:cSld>
  <p:clrMapOvr>
    <a:masterClrMapping/>
  </p:clrMapOvr>
</p:sld>
</file>

<file path=ppt/theme/theme1.xml><?xml version="1.0" encoding="utf-8"?>
<a:theme xmlns:a="http://schemas.openxmlformats.org/drawingml/2006/main" name="TF10001025">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0001025" id="{F9915BBD-9749-466F-995C-8C8D6A938EC0}" vid="{CF1D1A65-FC75-42D2-B7EF-D2991382DC6F}"/>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Ritaglio</Template>
  <TotalTime>712</TotalTime>
  <Words>4997</Words>
  <Application>Microsoft Macintosh PowerPoint</Application>
  <PresentationFormat>Widescreen</PresentationFormat>
  <Paragraphs>326</Paragraphs>
  <Slides>49</Slides>
  <Notes>2</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49</vt:i4>
      </vt:variant>
    </vt:vector>
  </HeadingPairs>
  <TitlesOfParts>
    <vt:vector size="53" baseType="lpstr">
      <vt:lpstr>Arial</vt:lpstr>
      <vt:lpstr>Calibri</vt:lpstr>
      <vt:lpstr>Franklin Gothic Book</vt:lpstr>
      <vt:lpstr>TF10001025</vt:lpstr>
      <vt:lpstr>Anticorruzione: Le disposizioni per il  perSonale</vt:lpstr>
      <vt:lpstr>Dott. Arturo Bianco</vt:lpstr>
      <vt:lpstr>Il quadro normativo</vt:lpstr>
      <vt:lpstr>Le norme anticorruzione</vt:lpstr>
      <vt:lpstr>L’attenzione al personale: la rotazione</vt:lpstr>
      <vt:lpstr>L’attenzione al personale: le incompatibilità</vt:lpstr>
      <vt:lpstr>L’attenzione al personale: le disposizioni sull’obbligo di astensione</vt:lpstr>
      <vt:lpstr>L’attenzione al personale: obbligo di astensione, codice di comportamento</vt:lpstr>
      <vt:lpstr>L’attenzione al personale: verifiche, segnalazione, cessati</vt:lpstr>
      <vt:lpstr>Il cd pantouflage/1</vt:lpstr>
      <vt:lpstr>Il cd pantouflage/2</vt:lpstr>
      <vt:lpstr>Il cd pantouflage/3</vt:lpstr>
      <vt:lpstr>L’attenzione al personale: le conseguenze dei provvedimenti penali/1</vt:lpstr>
      <vt:lpstr>L’attenzione al personale: le conseguenze dei provvedimenti penali/2</vt:lpstr>
      <vt:lpstr>L’attenzione al personale: le conseguenze dei provvedimenti penali/3</vt:lpstr>
      <vt:lpstr>L’attenzione al personale: le conseguenze dei provvedimenti penali/4</vt:lpstr>
      <vt:lpstr>L’attenzione al personale: le conseguenze dei provvedimenti penali/5</vt:lpstr>
      <vt:lpstr>L’attenzione al personale: le dichiarazioni</vt:lpstr>
      <vt:lpstr>L’attenzione al personale: le comunicazioni </vt:lpstr>
      <vt:lpstr>L’attenzione al personale: altre indicazioni</vt:lpstr>
      <vt:lpstr>Le norme disciplinari</vt:lpstr>
      <vt:lpstr>Le procedure disciplinari</vt:lpstr>
      <vt:lpstr>I cd furbetti del cartellino</vt:lpstr>
      <vt:lpstr>Rapporti tra procedimento disciplinare e penale</vt:lpstr>
      <vt:lpstr>Le attività ad elevato rischio di corruzione: il dettato legislativo</vt:lpstr>
      <vt:lpstr>Le attività ad elevato rischio di corruzione: le indicazioni Anac</vt:lpstr>
      <vt:lpstr>Le attività ad elevato rischio di corruzione: la misurazione</vt:lpstr>
      <vt:lpstr>I RISCHI/1</vt:lpstr>
      <vt:lpstr>I RISCHI/2</vt:lpstr>
      <vt:lpstr>Le attività ad elevato rischio di corruzione: le iniziative/1</vt:lpstr>
      <vt:lpstr>Le attività ad elevato rischio di corruzione: le iniziative/2</vt:lpstr>
      <vt:lpstr>LE ATTIVITA’ AD ELEVATO RISCHIO: LE INIZIATIVE UNITARIE/1</vt:lpstr>
      <vt:lpstr>LE ATTIVITA’ AD ELEVATO RISCHIO: LE INIZIATIVE UNITARIE /2</vt:lpstr>
      <vt:lpstr>LE ATTIVITA’ AD ELEVATO RISCHIO: LE INIZIATIVE SETTORIALI/1</vt:lpstr>
      <vt:lpstr>LE ATTIVITA’ AD ELEVATO RISCHIO: LE INIZIATIVE SETTORIALI/2</vt:lpstr>
      <vt:lpstr>IL CENSIMENTO DEI PROCEDIMENTI AMMINISTRATIVI</vt:lpstr>
      <vt:lpstr>IL MONITORAGGIO DEI PROCESSI</vt:lpstr>
      <vt:lpstr>LE ASSUNZIONI DI PERSONALE</vt:lpstr>
      <vt:lpstr>LE ATTIVITA’ DI CONTROLLO</vt:lpstr>
      <vt:lpstr>Il piano anticorruzione ed il piano degli obiettivi</vt:lpstr>
      <vt:lpstr>Le disposizioni penali</vt:lpstr>
      <vt:lpstr>Le fattispecie criminose/1</vt:lpstr>
      <vt:lpstr>Le fattispecie criminose/2</vt:lpstr>
      <vt:lpstr>La corruzione per l’esercizio della funzione</vt:lpstr>
      <vt:lpstr>La concussione e l’indebita induzione a dare o promettere</vt:lpstr>
      <vt:lpstr>Il traffico di influenze illecite</vt:lpstr>
      <vt:lpstr>Altre disposizioni/1</vt:lpstr>
      <vt:lpstr>Altre disposizioni/2</vt:lpstr>
      <vt:lpstr>Altre disposizioni/3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Anticorruzione, piano degli obiettivi e sanzioni disciplinari</dc:title>
  <dc:creator>Utente di Microsoft Office</dc:creator>
  <cp:lastModifiedBy>Arturo Bianco</cp:lastModifiedBy>
  <cp:revision>19</cp:revision>
  <dcterms:created xsi:type="dcterms:W3CDTF">2018-01-28T21:43:45Z</dcterms:created>
  <dcterms:modified xsi:type="dcterms:W3CDTF">2022-06-14T17:14:54Z</dcterms:modified>
</cp:coreProperties>
</file>